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72_9D8E7CBB.xml" ContentType="application/vnd.ms-powerpoint.comments+xml"/>
  <Override PartName="/ppt/comments/modernComment_171_6208AE1E.xml" ContentType="application/vnd.ms-powerpoint.comments+xml"/>
  <Override PartName="/ppt/comments/modernComment_178_4D3754B.xml" ContentType="application/vnd.ms-powerpoint.comments+xml"/>
  <Override PartName="/ppt/comments/modernComment_176_7D123B9D.xml" ContentType="application/vnd.ms-powerpoint.comments+xml"/>
  <Override PartName="/ppt/comments/modernComment_175_A192B19.xml" ContentType="application/vnd.ms-powerpoint.comments+xml"/>
  <Override PartName="/ppt/comments/modernComment_177_CCE65EEB.xml" ContentType="application/vnd.ms-powerpoint.comments+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Lst>
  <p:notesMasterIdLst>
    <p:notesMasterId r:id="rId53"/>
  </p:notesMasterIdLst>
  <p:sldIdLst>
    <p:sldId id="307" r:id="rId2"/>
    <p:sldId id="273" r:id="rId3"/>
    <p:sldId id="308" r:id="rId4"/>
    <p:sldId id="310" r:id="rId5"/>
    <p:sldId id="311" r:id="rId6"/>
    <p:sldId id="312" r:id="rId7"/>
    <p:sldId id="303" r:id="rId8"/>
    <p:sldId id="368" r:id="rId9"/>
    <p:sldId id="378" r:id="rId10"/>
    <p:sldId id="353" r:id="rId11"/>
    <p:sldId id="356" r:id="rId12"/>
    <p:sldId id="352" r:id="rId13"/>
    <p:sldId id="260" r:id="rId14"/>
    <p:sldId id="262" r:id="rId15"/>
    <p:sldId id="263" r:id="rId16"/>
    <p:sldId id="370" r:id="rId17"/>
    <p:sldId id="369" r:id="rId18"/>
    <p:sldId id="379" r:id="rId19"/>
    <p:sldId id="372" r:id="rId20"/>
    <p:sldId id="376" r:id="rId21"/>
    <p:sldId id="374" r:id="rId22"/>
    <p:sldId id="373" r:id="rId23"/>
    <p:sldId id="375" r:id="rId24"/>
    <p:sldId id="377" r:id="rId25"/>
    <p:sldId id="362" r:id="rId26"/>
    <p:sldId id="354" r:id="rId27"/>
    <p:sldId id="351" r:id="rId28"/>
    <p:sldId id="381" r:id="rId29"/>
    <p:sldId id="389" r:id="rId30"/>
    <p:sldId id="388" r:id="rId31"/>
    <p:sldId id="315" r:id="rId32"/>
    <p:sldId id="385" r:id="rId33"/>
    <p:sldId id="328" r:id="rId34"/>
    <p:sldId id="384" r:id="rId35"/>
    <p:sldId id="365" r:id="rId36"/>
    <p:sldId id="390" r:id="rId37"/>
    <p:sldId id="386" r:id="rId38"/>
    <p:sldId id="380" r:id="rId39"/>
    <p:sldId id="363" r:id="rId40"/>
    <p:sldId id="391" r:id="rId41"/>
    <p:sldId id="393" r:id="rId42"/>
    <p:sldId id="392" r:id="rId43"/>
    <p:sldId id="364" r:id="rId44"/>
    <p:sldId id="366" r:id="rId45"/>
    <p:sldId id="361" r:id="rId46"/>
    <p:sldId id="360" r:id="rId47"/>
    <p:sldId id="382" r:id="rId48"/>
    <p:sldId id="387" r:id="rId49"/>
    <p:sldId id="383" r:id="rId50"/>
    <p:sldId id="333" r:id="rId51"/>
    <p:sldId id="335"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D30198-60FD-D96C-7EFF-04ABEB9B0931}" name="Usuario invitado" initials="Ui" userId="Usuario invitado"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ez Tolon, Paula" initials="MTP" lastIdx="2" clrIdx="0">
    <p:extLst>
      <p:ext uri="{19B8F6BF-5375-455C-9EA6-DF929625EA0E}">
        <p15:presenceInfo xmlns:p15="http://schemas.microsoft.com/office/powerpoint/2012/main" userId="S::MARTIP1P@novartis.net::f1151815-5cb1-4ffc-8a9d-d356c5a229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00"/>
    <a:srgbClr val="99CCFF"/>
    <a:srgbClr val="336600"/>
    <a:srgbClr val="9999FF"/>
    <a:srgbClr val="FFCC99"/>
    <a:srgbClr val="FFFFCC"/>
    <a:srgbClr val="FF66CC"/>
    <a:srgbClr val="CC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F45ACE-329D-4288-9B51-A55DF983E4EC}" v="4889" dt="2025-03-13T17:14:48.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0" autoAdjust="0"/>
    <p:restoredTop sz="93372" autoAdjust="0"/>
  </p:normalViewPr>
  <p:slideViewPr>
    <p:cSldViewPr snapToGrid="0">
      <p:cViewPr varScale="1">
        <p:scale>
          <a:sx n="95" d="100"/>
          <a:sy n="95" d="100"/>
        </p:scale>
        <p:origin x="1410" y="306"/>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8/10/relationships/authors" Target="authors.xml"/></Relationships>
</file>

<file path=ppt/comments/modernComment_171_6208AE1E.xml><?xml version="1.0" encoding="utf-8"?>
<p188:cmLst xmlns:a="http://schemas.openxmlformats.org/drawingml/2006/main" xmlns:r="http://schemas.openxmlformats.org/officeDocument/2006/relationships" xmlns:p188="http://schemas.microsoft.com/office/powerpoint/2018/8/main">
  <p188:cm id="{11C71755-AC54-485E-8EF6-53AC209BBB36}" authorId="{FAD30198-60FD-D96C-7EFF-04ABEB9B0931}" created="2025-03-13T15:59:16.161">
    <pc:sldMkLst xmlns:pc="http://schemas.microsoft.com/office/powerpoint/2013/main/command">
      <pc:docMk/>
      <pc:sldMk cId="884510658" sldId="369"/>
    </pc:sldMkLst>
    <p188:txBody>
      <a:bodyPr/>
      <a:lstStyle/>
      <a:p>
        <a:r>
          <a:rPr lang="es-ES"/>
          <a:t>Aquí (no me cabe) haría hincapié en que la utilización segura del medicamento requiere que el beneficio de su empleo sea superior a los riegos que pueda generar el uso del mismo. Puesto en una balanza, debe haber un equilibrio entre los riesgos que supone tomar ese medicamento y los beneficios que te va a aportar. </a:t>
        </a:r>
      </a:p>
    </p188:txBody>
  </p188:cm>
</p188:cmLst>
</file>

<file path=ppt/comments/modernComment_172_9D8E7CBB.xml><?xml version="1.0" encoding="utf-8"?>
<p188:cmLst xmlns:a="http://schemas.openxmlformats.org/drawingml/2006/main" xmlns:r="http://schemas.openxmlformats.org/officeDocument/2006/relationships" xmlns:p188="http://schemas.microsoft.com/office/powerpoint/2018/8/main">
  <p188:cm id="{E01C7444-33B7-4550-B61C-722F76D35F3B}" authorId="{FAD30198-60FD-D96C-7EFF-04ABEB9B0931}" created="2025-03-13T16:53:23.901">
    <pc:sldMkLst xmlns:pc="http://schemas.microsoft.com/office/powerpoint/2013/main/command">
      <pc:docMk/>
      <pc:sldMk cId="1628208854" sldId="370"/>
    </pc:sldMkLst>
    <p188:txBody>
      <a:bodyPr/>
      <a:lstStyle/>
      <a:p>
        <a:r>
          <a:rPr lang="es-ES"/>
          <a:t>Eudravigilance es un sistema/base de datos de notificación de reacciones adversas (tanto en la parte pre como post-comercialización). De esta manera, en el caso de los laboratorios, semanalmente (con frecuencia de varios días), nos metemos en Eudravigilance para ver si aparecen nuevos casos con reacciónes adversas con alguno de nuestros productos (o con principios activos que pudieran ser considerados como nuestros productos). Metemos estos datos en nuestra base de datos para nuestros análisis de seguridad y además, evaluamos si estos datos deben ser enviados a otras agencias reguladoras como la FDA, Canada, China, Korea, etc en función de las características de la información, gravedad del caso, producto, etc. </a:t>
        </a:r>
      </a:p>
    </p188:txBody>
  </p188:cm>
</p188:cmLst>
</file>

<file path=ppt/comments/modernComment_175_A192B19.xml><?xml version="1.0" encoding="utf-8"?>
<p188:cmLst xmlns:a="http://schemas.openxmlformats.org/drawingml/2006/main" xmlns:r="http://schemas.openxmlformats.org/officeDocument/2006/relationships" xmlns:p188="http://schemas.microsoft.com/office/powerpoint/2018/8/main">
  <p188:cm id="{4EC42233-7B38-4E14-9B64-7D9FC3BF6C6F}" authorId="{FAD30198-60FD-D96C-7EFF-04ABEB9B0931}" created="2025-03-13T16:54:29.172">
    <pc:sldMkLst xmlns:pc="http://schemas.microsoft.com/office/powerpoint/2013/main/command">
      <pc:docMk/>
      <pc:sldMk cId="593297657" sldId="373"/>
    </pc:sldMkLst>
    <p188:replyLst>
      <p188:reply id="{7E641573-DEEB-4E59-AF62-3FA3ECBCE11E}" authorId="{FAD30198-60FD-D96C-7EFF-04ABEB9B0931}" created="2025-03-13T17:08:03.091">
        <p188:txBody>
          <a:bodyPr/>
          <a:lstStyle/>
          <a:p>
            <a:r>
              <a:rPr lang="es-ES"/>
              <a:t>importante resaltar que aquí si algún día estan en una compañía, aunque no tengan toda la información, se reporta lo que se tenga en 24 h al departamento de fv, luego ya ellos intentarán conseguir más info para tener un caso válido para las autoridades </a:t>
            </a:r>
          </a:p>
        </p188:txBody>
      </p188:reply>
    </p188:replyLst>
    <p188:txBody>
      <a:bodyPr/>
      <a:lstStyle/>
      <a:p>
        <a:r>
          <a:rPr lang="es-ES"/>
          <a:t>Si no tenemos esta información mínima, debemos recoger la información en nuestra base de datos de seguridad pero no podemos mandarla a ninguna autoridad sanitaria porque las autoridades no quieren casos incompletos. Si el notificador lo permite, debemos contactar con él/ella para conseguir más información y tener un caso válido para mandar a autoridades</a:t>
        </a:r>
      </a:p>
    </p188:txBody>
  </p188:cm>
</p188:cmLst>
</file>

<file path=ppt/comments/modernComment_176_7D123B9D.xml><?xml version="1.0" encoding="utf-8"?>
<p188:cmLst xmlns:a="http://schemas.openxmlformats.org/drawingml/2006/main" xmlns:r="http://schemas.openxmlformats.org/officeDocument/2006/relationships" xmlns:p188="http://schemas.microsoft.com/office/powerpoint/2018/8/main">
  <p188:cm id="{22DE9257-A838-4D21-BCE1-7B75B89C2F19}" authorId="{FAD30198-60FD-D96C-7EFF-04ABEB9B0931}" created="2025-03-13T17:00:45.074">
    <pc:sldMkLst xmlns:pc="http://schemas.microsoft.com/office/powerpoint/2013/main/command">
      <pc:docMk/>
      <pc:sldMk cId="620007384" sldId="374"/>
    </pc:sldMkLst>
    <p188:replyLst>
      <p188:reply id="{887EF1F4-1711-4DAF-BD39-77CFF770A411}" authorId="{FAD30198-60FD-D96C-7EFF-04ABEB9B0931}" created="2025-03-13T17:02:01.142">
        <p188:txBody>
          <a:bodyPr/>
          <a:lstStyle/>
          <a:p>
            <a:r>
              <a:rPr lang="es-ES"/>
              <a:t>De los embarazos s ehace un seguimiento y en la fecha prevista de parto se pregunta a la paciente (si ha consentido) cómo ha ido todo, cómo fue el parto, estado de salud de madre y bebé, si va a seguir tomando el tratamiento duante la lactancia materna si la hubiera, etc</a:t>
            </a:r>
          </a:p>
        </p188:txBody>
      </p188:reply>
    </p188:replyLst>
    <p188:txBody>
      <a:bodyPr/>
      <a:lstStyle/>
      <a:p>
        <a:r>
          <a:rPr lang="es-ES"/>
          <a:t>si necesitas te doy definiciones y ejemplos de cada cosa. Por ej: uso fuera de aturoización pues que el médico decida darle un tratamiento aprobado solo en adultos a un adolescente o niño. La reclamación técnica pues que te digan que este mes las pastillas no salen bien del blister y no tienen la misma calidad. Errores de medicación hay un montón de tipos, podría ser por ejemplo tomar un medicamento caducado, o que se equivoquen en la farmacia y te dispensen otra cosa... </a:t>
        </a:r>
      </a:p>
    </p188:txBody>
  </p188:cm>
</p188:cmLst>
</file>

<file path=ppt/comments/modernComment_177_CCE65EEB.xml><?xml version="1.0" encoding="utf-8"?>
<p188:cmLst xmlns:a="http://schemas.openxmlformats.org/drawingml/2006/main" xmlns:r="http://schemas.openxmlformats.org/officeDocument/2006/relationships" xmlns:p188="http://schemas.microsoft.com/office/powerpoint/2018/8/main">
  <p188:cm id="{50C493D4-E3D8-4371-8781-C33D0ACE2993}" authorId="{FAD30198-60FD-D96C-7EFF-04ABEB9B0931}" created="2025-03-13T17:05:53.191">
    <ac:deMkLst xmlns:ac="http://schemas.microsoft.com/office/drawing/2013/main/command">
      <pc:docMk xmlns:pc="http://schemas.microsoft.com/office/powerpoint/2013/main/command"/>
      <pc:sldMk xmlns:pc="http://schemas.microsoft.com/office/powerpoint/2013/main/command" cId="3437649643" sldId="375"/>
      <ac:spMk id="3" creationId="{D7D8C2B8-047B-3C06-D660-75D1FF8DB833}"/>
    </ac:deMkLst>
    <p188:txBody>
      <a:bodyPr/>
      <a:lstStyle/>
      <a:p>
        <a:r>
          <a:rPr lang="es-ES"/>
          <a:t>Por redes sociales es porque de repente puede que alguien en el facebook de la empresa (si lo tiene) diga pues fatal tus productos porque mi hija los tomaba y tuvo una anafilaxia. También se monitorizan contínuamente. Por otros departamentos, al final, departamento médico (MSLs, comerciales, etc) están muy en contacto con médicos, pacientes, van a congresos etc y se suelen enterar de muchos casos así. </a:t>
        </a:r>
      </a:p>
    </p188:txBody>
  </p188:cm>
</p188:cmLst>
</file>

<file path=ppt/comments/modernComment_178_4D3754B.xml><?xml version="1.0" encoding="utf-8"?>
<p188:cmLst xmlns:a="http://schemas.openxmlformats.org/drawingml/2006/main" xmlns:r="http://schemas.openxmlformats.org/officeDocument/2006/relationships" xmlns:p188="http://schemas.microsoft.com/office/powerpoint/2018/8/main">
  <p188:cm id="{188AB704-BF81-4E88-AE06-0DE1A3E5A946}" authorId="{FAD30198-60FD-D96C-7EFF-04ABEB9B0931}" created="2025-03-13T16:58:45.581">
    <ac:deMkLst xmlns:ac="http://schemas.microsoft.com/office/drawing/2013/main/command">
      <pc:docMk xmlns:pc="http://schemas.microsoft.com/office/powerpoint/2013/main/command"/>
      <pc:sldMk xmlns:pc="http://schemas.microsoft.com/office/powerpoint/2013/main/command" cId="80966987" sldId="376"/>
      <ac:spMk id="3" creationId="{E7FEC2A1-E198-D8A3-C6C6-E2EAFC2CBD7D}"/>
    </ac:deMkLst>
    <p188:txBody>
      <a:bodyPr/>
      <a:lstStyle/>
      <a:p>
        <a:r>
          <a:rPr lang="es-ES"/>
          <a:t>Aquí, si lo ves importante, el inciso sería que hay que comunicar la información de seguridad lo más rápido posible (si ellos están en una compañía en el futuro, en 24 horas máx) porque el tiempo empieza a contar desde que esa persona se entera y solo hay 15 días, contando fines de semana, festivos y lo que haya jaja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E0E445-6AB1-4C1B-95D9-6ECEC8A7BA5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S"/>
        </a:p>
      </dgm:t>
    </dgm:pt>
    <dgm:pt modelId="{F15D056D-CDA3-43BD-8ECB-99B2C69E3D08}">
      <dgm:prSet phldrT="[Texto]" custT="1"/>
      <dgm:spPr>
        <a:solidFill>
          <a:srgbClr val="336600"/>
        </a:solidFill>
      </dgm:spPr>
      <dgm:t>
        <a:bodyPr/>
        <a:lstStyle/>
        <a:p>
          <a:r>
            <a:rPr lang="es-ES" sz="1600" dirty="0">
              <a:solidFill>
                <a:schemeClr val="tx1"/>
              </a:solidFill>
            </a:rPr>
            <a:t>1964: Declaración de Helsinki</a:t>
          </a:r>
        </a:p>
      </dgm:t>
    </dgm:pt>
    <dgm:pt modelId="{D1B19EE8-3946-4E72-83F3-F80701744157}" type="parTrans" cxnId="{124D912C-7896-4AC8-880F-F6B5D03A38D1}">
      <dgm:prSet/>
      <dgm:spPr/>
      <dgm:t>
        <a:bodyPr/>
        <a:lstStyle/>
        <a:p>
          <a:endParaRPr lang="es-ES"/>
        </a:p>
      </dgm:t>
    </dgm:pt>
    <dgm:pt modelId="{CD848CD8-269C-4FBF-AFCA-23694E3B7710}" type="sibTrans" cxnId="{124D912C-7896-4AC8-880F-F6B5D03A38D1}">
      <dgm:prSet/>
      <dgm:spPr/>
      <dgm:t>
        <a:bodyPr/>
        <a:lstStyle/>
        <a:p>
          <a:endParaRPr lang="es-ES"/>
        </a:p>
      </dgm:t>
    </dgm:pt>
    <dgm:pt modelId="{9A965ABE-AFCE-4E67-978C-48DED230E372}">
      <dgm:prSet phldrT="[Texto]" custT="1"/>
      <dgm:spPr>
        <a:solidFill>
          <a:schemeClr val="accent6">
            <a:lumMod val="75000"/>
            <a:alpha val="90000"/>
          </a:schemeClr>
        </a:solidFill>
      </dgm:spPr>
      <dgm:t>
        <a:bodyPr/>
        <a:lstStyle/>
        <a:p>
          <a:r>
            <a:rPr lang="es-ES" sz="1600" dirty="0">
              <a:solidFill>
                <a:schemeClr val="bg1"/>
              </a:solidFill>
            </a:rPr>
            <a:t>1977: FDA- Obligaciones  monitor y  promotor</a:t>
          </a:r>
        </a:p>
      </dgm:t>
    </dgm:pt>
    <dgm:pt modelId="{C6BBAFA1-D8EF-474A-B2D6-F7F027BD9BD9}" type="parTrans" cxnId="{9833CF07-4917-45C0-BA16-83DFAE1B3ACD}">
      <dgm:prSet/>
      <dgm:spPr/>
      <dgm:t>
        <a:bodyPr/>
        <a:lstStyle/>
        <a:p>
          <a:endParaRPr lang="es-ES"/>
        </a:p>
      </dgm:t>
    </dgm:pt>
    <dgm:pt modelId="{F9496E47-437E-4243-9D6D-7390B51CAFD2}" type="sibTrans" cxnId="{9833CF07-4917-45C0-BA16-83DFAE1B3ACD}">
      <dgm:prSet/>
      <dgm:spPr/>
      <dgm:t>
        <a:bodyPr/>
        <a:lstStyle/>
        <a:p>
          <a:endParaRPr lang="es-ES"/>
        </a:p>
      </dgm:t>
    </dgm:pt>
    <dgm:pt modelId="{E655C434-CFCA-4972-9D1F-AF5C6854FB60}">
      <dgm:prSet phldrT="[Texto]" custT="1"/>
      <dgm:spPr>
        <a:solidFill>
          <a:srgbClr val="336600">
            <a:alpha val="90000"/>
          </a:srgbClr>
        </a:solidFill>
      </dgm:spPr>
      <dgm:t>
        <a:bodyPr/>
        <a:lstStyle/>
        <a:p>
          <a:r>
            <a:rPr lang="es-ES" sz="1600" dirty="0"/>
            <a:t>1991: Directrices europeas</a:t>
          </a:r>
        </a:p>
      </dgm:t>
    </dgm:pt>
    <dgm:pt modelId="{23F160E6-5FC1-4CB6-9E7D-A33DFA1EEDD7}" type="parTrans" cxnId="{759E964E-3A26-45CF-85DF-542F77473BCE}">
      <dgm:prSet/>
      <dgm:spPr/>
      <dgm:t>
        <a:bodyPr/>
        <a:lstStyle/>
        <a:p>
          <a:endParaRPr lang="es-ES"/>
        </a:p>
      </dgm:t>
    </dgm:pt>
    <dgm:pt modelId="{11BF14D1-5D46-4F48-A79E-865E0D0F97E0}" type="sibTrans" cxnId="{759E964E-3A26-45CF-85DF-542F77473BCE}">
      <dgm:prSet/>
      <dgm:spPr/>
      <dgm:t>
        <a:bodyPr/>
        <a:lstStyle/>
        <a:p>
          <a:endParaRPr lang="es-ES"/>
        </a:p>
      </dgm:t>
    </dgm:pt>
    <dgm:pt modelId="{4C8A4765-140D-4667-8E80-ABF798909086}">
      <dgm:prSet phldrT="[Texto]" custT="1"/>
      <dgm:spPr>
        <a:solidFill>
          <a:schemeClr val="accent6">
            <a:lumMod val="75000"/>
            <a:alpha val="90000"/>
          </a:schemeClr>
        </a:solidFill>
      </dgm:spPr>
      <dgm:t>
        <a:bodyPr/>
        <a:lstStyle/>
        <a:p>
          <a:r>
            <a:rPr lang="es-ES" sz="1600" dirty="0">
              <a:solidFill>
                <a:schemeClr val="bg1"/>
              </a:solidFill>
            </a:rPr>
            <a:t>1994-OMS: Recomendaciones BPC</a:t>
          </a:r>
        </a:p>
      </dgm:t>
    </dgm:pt>
    <dgm:pt modelId="{ECD521FD-9249-4D75-A4E3-04C720C7BD87}" type="parTrans" cxnId="{223C1EF0-34C6-44E4-B609-42EE71FED454}">
      <dgm:prSet/>
      <dgm:spPr/>
      <dgm:t>
        <a:bodyPr/>
        <a:lstStyle/>
        <a:p>
          <a:endParaRPr lang="es-ES"/>
        </a:p>
      </dgm:t>
    </dgm:pt>
    <dgm:pt modelId="{71BDCC67-9E12-412E-841F-31D449207E23}" type="sibTrans" cxnId="{223C1EF0-34C6-44E4-B609-42EE71FED454}">
      <dgm:prSet/>
      <dgm:spPr/>
      <dgm:t>
        <a:bodyPr/>
        <a:lstStyle/>
        <a:p>
          <a:endParaRPr lang="es-ES"/>
        </a:p>
      </dgm:t>
    </dgm:pt>
    <dgm:pt modelId="{BC30A649-BC32-4A3B-9CC8-62037A89318A}">
      <dgm:prSet phldrT="[Texto]" custT="1"/>
      <dgm:spPr>
        <a:solidFill>
          <a:srgbClr val="336600">
            <a:alpha val="90000"/>
          </a:srgbClr>
        </a:solidFill>
      </dgm:spPr>
      <dgm:t>
        <a:bodyPr/>
        <a:lstStyle/>
        <a:p>
          <a:r>
            <a:rPr lang="es-ES" sz="1600" dirty="0"/>
            <a:t>1996-1997: Normas BCP ICH</a:t>
          </a:r>
        </a:p>
      </dgm:t>
    </dgm:pt>
    <dgm:pt modelId="{ADB93BCE-2BBE-4245-8895-F3926EDA51AC}" type="parTrans" cxnId="{AE46FCD7-2C31-4692-AFE2-F21B13F27843}">
      <dgm:prSet/>
      <dgm:spPr/>
      <dgm:t>
        <a:bodyPr/>
        <a:lstStyle/>
        <a:p>
          <a:endParaRPr lang="es-ES"/>
        </a:p>
      </dgm:t>
    </dgm:pt>
    <dgm:pt modelId="{4BAFC464-5019-4224-A6FB-2D1BF6F25EFC}" type="sibTrans" cxnId="{AE46FCD7-2C31-4692-AFE2-F21B13F27843}">
      <dgm:prSet/>
      <dgm:spPr/>
      <dgm:t>
        <a:bodyPr/>
        <a:lstStyle/>
        <a:p>
          <a:endParaRPr lang="es-ES"/>
        </a:p>
      </dgm:t>
    </dgm:pt>
    <dgm:pt modelId="{DE9EF4C2-B5F6-4021-948C-603C55C9F842}" type="pres">
      <dgm:prSet presAssocID="{F3E0E445-6AB1-4C1B-95D9-6ECEC8A7BA53}" presName="Name0" presStyleCnt="0">
        <dgm:presLayoutVars>
          <dgm:chPref val="3"/>
          <dgm:dir/>
          <dgm:animLvl val="lvl"/>
          <dgm:resizeHandles/>
        </dgm:presLayoutVars>
      </dgm:prSet>
      <dgm:spPr/>
    </dgm:pt>
    <dgm:pt modelId="{68F348F4-C1DF-4CA9-8DAD-8FE9612EF8F9}" type="pres">
      <dgm:prSet presAssocID="{F15D056D-CDA3-43BD-8ECB-99B2C69E3D08}" presName="horFlow" presStyleCnt="0"/>
      <dgm:spPr/>
    </dgm:pt>
    <dgm:pt modelId="{4B66D683-CE02-472F-81F6-8B4E7C2D6440}" type="pres">
      <dgm:prSet presAssocID="{F15D056D-CDA3-43BD-8ECB-99B2C69E3D08}" presName="bigChev" presStyleLbl="node1" presStyleIdx="0" presStyleCnt="1" custScaleX="102411" custScaleY="119616" custLinFactNeighborX="27773" custLinFactNeighborY="-87026"/>
      <dgm:spPr/>
    </dgm:pt>
    <dgm:pt modelId="{529244A7-B76F-4E5C-95E1-20E8B0B1A324}" type="pres">
      <dgm:prSet presAssocID="{C6BBAFA1-D8EF-474A-B2D6-F7F027BD9BD9}" presName="parTrans" presStyleCnt="0"/>
      <dgm:spPr/>
    </dgm:pt>
    <dgm:pt modelId="{4F37E239-218A-45A4-8227-E04ECDD24041}" type="pres">
      <dgm:prSet presAssocID="{9A965ABE-AFCE-4E67-978C-48DED230E372}" presName="node" presStyleLbl="alignAccFollowNode1" presStyleIdx="0" presStyleCnt="4" custScaleX="125962" custScaleY="144017" custLinFactY="-4834" custLinFactNeighborX="31071" custLinFactNeighborY="-100000">
        <dgm:presLayoutVars>
          <dgm:bulletEnabled val="1"/>
        </dgm:presLayoutVars>
      </dgm:prSet>
      <dgm:spPr/>
    </dgm:pt>
    <dgm:pt modelId="{EA8FD3B2-8F83-4B04-A9D9-C13F71719326}" type="pres">
      <dgm:prSet presAssocID="{F9496E47-437E-4243-9D6D-7390B51CAFD2}" presName="sibTrans" presStyleCnt="0"/>
      <dgm:spPr/>
    </dgm:pt>
    <dgm:pt modelId="{7344DCCF-B6D4-489D-B90B-4FF06459E487}" type="pres">
      <dgm:prSet presAssocID="{E655C434-CFCA-4972-9D1F-AF5C6854FB60}" presName="node" presStyleLbl="alignAccFollowNode1" presStyleIdx="1" presStyleCnt="4" custScaleX="117796" custScaleY="144017" custLinFactY="-4834" custLinFactNeighborX="31071" custLinFactNeighborY="-100000">
        <dgm:presLayoutVars>
          <dgm:bulletEnabled val="1"/>
        </dgm:presLayoutVars>
      </dgm:prSet>
      <dgm:spPr/>
    </dgm:pt>
    <dgm:pt modelId="{52FCA21B-8031-4A32-ABCD-31FD20B26F6A}" type="pres">
      <dgm:prSet presAssocID="{11BF14D1-5D46-4F48-A79E-865E0D0F97E0}" presName="sibTrans" presStyleCnt="0"/>
      <dgm:spPr/>
    </dgm:pt>
    <dgm:pt modelId="{6D87D072-7DAF-4440-A49D-FF5BBD29D2AA}" type="pres">
      <dgm:prSet presAssocID="{4C8A4765-140D-4667-8E80-ABF798909086}" presName="node" presStyleLbl="alignAccFollowNode1" presStyleIdx="2" presStyleCnt="4" custScaleX="120057" custScaleY="144017" custLinFactY="-4834" custLinFactNeighborX="31071" custLinFactNeighborY="-100000">
        <dgm:presLayoutVars>
          <dgm:bulletEnabled val="1"/>
        </dgm:presLayoutVars>
      </dgm:prSet>
      <dgm:spPr/>
    </dgm:pt>
    <dgm:pt modelId="{0EAA0552-0B7A-48AD-9DD6-EAD502BC85C4}" type="pres">
      <dgm:prSet presAssocID="{71BDCC67-9E12-412E-841F-31D449207E23}" presName="sibTrans" presStyleCnt="0"/>
      <dgm:spPr/>
    </dgm:pt>
    <dgm:pt modelId="{E2E7CEE0-1978-4B4E-A0C9-616B31BD7FCD}" type="pres">
      <dgm:prSet presAssocID="{BC30A649-BC32-4A3B-9CC8-62037A89318A}" presName="node" presStyleLbl="alignAccFollowNode1" presStyleIdx="3" presStyleCnt="4" custScaleX="102753" custScaleY="144017" custLinFactY="-4834" custLinFactNeighborX="1706" custLinFactNeighborY="-100000">
        <dgm:presLayoutVars>
          <dgm:bulletEnabled val="1"/>
        </dgm:presLayoutVars>
      </dgm:prSet>
      <dgm:spPr/>
    </dgm:pt>
  </dgm:ptLst>
  <dgm:cxnLst>
    <dgm:cxn modelId="{9833CF07-4917-45C0-BA16-83DFAE1B3ACD}" srcId="{F15D056D-CDA3-43BD-8ECB-99B2C69E3D08}" destId="{9A965ABE-AFCE-4E67-978C-48DED230E372}" srcOrd="0" destOrd="0" parTransId="{C6BBAFA1-D8EF-474A-B2D6-F7F027BD9BD9}" sibTransId="{F9496E47-437E-4243-9D6D-7390B51CAFD2}"/>
    <dgm:cxn modelId="{D579F619-1A08-4E50-A727-A93343DCD760}" type="presOf" srcId="{BC30A649-BC32-4A3B-9CC8-62037A89318A}" destId="{E2E7CEE0-1978-4B4E-A0C9-616B31BD7FCD}" srcOrd="0" destOrd="0" presId="urn:microsoft.com/office/officeart/2005/8/layout/lProcess3"/>
    <dgm:cxn modelId="{5E52991C-EFA1-4AD1-8C46-0DF20FACFC95}" type="presOf" srcId="{F3E0E445-6AB1-4C1B-95D9-6ECEC8A7BA53}" destId="{DE9EF4C2-B5F6-4021-948C-603C55C9F842}" srcOrd="0" destOrd="0" presId="urn:microsoft.com/office/officeart/2005/8/layout/lProcess3"/>
    <dgm:cxn modelId="{124D912C-7896-4AC8-880F-F6B5D03A38D1}" srcId="{F3E0E445-6AB1-4C1B-95D9-6ECEC8A7BA53}" destId="{F15D056D-CDA3-43BD-8ECB-99B2C69E3D08}" srcOrd="0" destOrd="0" parTransId="{D1B19EE8-3946-4E72-83F3-F80701744157}" sibTransId="{CD848CD8-269C-4FBF-AFCA-23694E3B7710}"/>
    <dgm:cxn modelId="{E0717460-7597-4E45-9093-022CEB1A01EA}" type="presOf" srcId="{9A965ABE-AFCE-4E67-978C-48DED230E372}" destId="{4F37E239-218A-45A4-8227-E04ECDD24041}" srcOrd="0" destOrd="0" presId="urn:microsoft.com/office/officeart/2005/8/layout/lProcess3"/>
    <dgm:cxn modelId="{759E964E-3A26-45CF-85DF-542F77473BCE}" srcId="{F15D056D-CDA3-43BD-8ECB-99B2C69E3D08}" destId="{E655C434-CFCA-4972-9D1F-AF5C6854FB60}" srcOrd="1" destOrd="0" parTransId="{23F160E6-5FC1-4CB6-9E7D-A33DFA1EEDD7}" sibTransId="{11BF14D1-5D46-4F48-A79E-865E0D0F97E0}"/>
    <dgm:cxn modelId="{B7022F56-7FFA-4890-A7A7-276D289C3B04}" type="presOf" srcId="{F15D056D-CDA3-43BD-8ECB-99B2C69E3D08}" destId="{4B66D683-CE02-472F-81F6-8B4E7C2D6440}" srcOrd="0" destOrd="0" presId="urn:microsoft.com/office/officeart/2005/8/layout/lProcess3"/>
    <dgm:cxn modelId="{6E8CE356-D32A-4F89-9A9D-4A3B7BA61E11}" type="presOf" srcId="{4C8A4765-140D-4667-8E80-ABF798909086}" destId="{6D87D072-7DAF-4440-A49D-FF5BBD29D2AA}" srcOrd="0" destOrd="0" presId="urn:microsoft.com/office/officeart/2005/8/layout/lProcess3"/>
    <dgm:cxn modelId="{AE46FCD7-2C31-4692-AFE2-F21B13F27843}" srcId="{F15D056D-CDA3-43BD-8ECB-99B2C69E3D08}" destId="{BC30A649-BC32-4A3B-9CC8-62037A89318A}" srcOrd="3" destOrd="0" parTransId="{ADB93BCE-2BBE-4245-8895-F3926EDA51AC}" sibTransId="{4BAFC464-5019-4224-A6FB-2D1BF6F25EFC}"/>
    <dgm:cxn modelId="{223C1EF0-34C6-44E4-B609-42EE71FED454}" srcId="{F15D056D-CDA3-43BD-8ECB-99B2C69E3D08}" destId="{4C8A4765-140D-4667-8E80-ABF798909086}" srcOrd="2" destOrd="0" parTransId="{ECD521FD-9249-4D75-A4E3-04C720C7BD87}" sibTransId="{71BDCC67-9E12-412E-841F-31D449207E23}"/>
    <dgm:cxn modelId="{27FE09F2-C09D-4F68-987B-75AACB8EE0D5}" type="presOf" srcId="{E655C434-CFCA-4972-9D1F-AF5C6854FB60}" destId="{7344DCCF-B6D4-489D-B90B-4FF06459E487}" srcOrd="0" destOrd="0" presId="urn:microsoft.com/office/officeart/2005/8/layout/lProcess3"/>
    <dgm:cxn modelId="{CAAE7945-ED77-4C56-9362-669E48AFA636}" type="presParOf" srcId="{DE9EF4C2-B5F6-4021-948C-603C55C9F842}" destId="{68F348F4-C1DF-4CA9-8DAD-8FE9612EF8F9}" srcOrd="0" destOrd="0" presId="urn:microsoft.com/office/officeart/2005/8/layout/lProcess3"/>
    <dgm:cxn modelId="{ADECD78F-2DA3-4FAA-8F30-86335EE887F5}" type="presParOf" srcId="{68F348F4-C1DF-4CA9-8DAD-8FE9612EF8F9}" destId="{4B66D683-CE02-472F-81F6-8B4E7C2D6440}" srcOrd="0" destOrd="0" presId="urn:microsoft.com/office/officeart/2005/8/layout/lProcess3"/>
    <dgm:cxn modelId="{41477B41-F437-4654-99B5-362700D70DDA}" type="presParOf" srcId="{68F348F4-C1DF-4CA9-8DAD-8FE9612EF8F9}" destId="{529244A7-B76F-4E5C-95E1-20E8B0B1A324}" srcOrd="1" destOrd="0" presId="urn:microsoft.com/office/officeart/2005/8/layout/lProcess3"/>
    <dgm:cxn modelId="{CB342EC3-305E-44D7-B7D0-D1806EB2E4AD}" type="presParOf" srcId="{68F348F4-C1DF-4CA9-8DAD-8FE9612EF8F9}" destId="{4F37E239-218A-45A4-8227-E04ECDD24041}" srcOrd="2" destOrd="0" presId="urn:microsoft.com/office/officeart/2005/8/layout/lProcess3"/>
    <dgm:cxn modelId="{60D78337-242F-482A-B351-BC79970F4864}" type="presParOf" srcId="{68F348F4-C1DF-4CA9-8DAD-8FE9612EF8F9}" destId="{EA8FD3B2-8F83-4B04-A9D9-C13F71719326}" srcOrd="3" destOrd="0" presId="urn:microsoft.com/office/officeart/2005/8/layout/lProcess3"/>
    <dgm:cxn modelId="{F7457E9A-AF86-4BFA-AE4F-C97078A50B91}" type="presParOf" srcId="{68F348F4-C1DF-4CA9-8DAD-8FE9612EF8F9}" destId="{7344DCCF-B6D4-489D-B90B-4FF06459E487}" srcOrd="4" destOrd="0" presId="urn:microsoft.com/office/officeart/2005/8/layout/lProcess3"/>
    <dgm:cxn modelId="{B8A2E39E-B084-4263-9E87-FA820666222B}" type="presParOf" srcId="{68F348F4-C1DF-4CA9-8DAD-8FE9612EF8F9}" destId="{52FCA21B-8031-4A32-ABCD-31FD20B26F6A}" srcOrd="5" destOrd="0" presId="urn:microsoft.com/office/officeart/2005/8/layout/lProcess3"/>
    <dgm:cxn modelId="{08561A54-2D5E-4A6F-B54A-B7E2211D20DF}" type="presParOf" srcId="{68F348F4-C1DF-4CA9-8DAD-8FE9612EF8F9}" destId="{6D87D072-7DAF-4440-A49D-FF5BBD29D2AA}" srcOrd="6" destOrd="0" presId="urn:microsoft.com/office/officeart/2005/8/layout/lProcess3"/>
    <dgm:cxn modelId="{2CFD6E89-2124-4E7A-A2F0-1B23528C50C2}" type="presParOf" srcId="{68F348F4-C1DF-4CA9-8DAD-8FE9612EF8F9}" destId="{0EAA0552-0B7A-48AD-9DD6-EAD502BC85C4}" srcOrd="7" destOrd="0" presId="urn:microsoft.com/office/officeart/2005/8/layout/lProcess3"/>
    <dgm:cxn modelId="{507269AD-9A9E-42E9-A176-2B745C60497C}" type="presParOf" srcId="{68F348F4-C1DF-4CA9-8DAD-8FE9612EF8F9}" destId="{E2E7CEE0-1978-4B4E-A0C9-616B31BD7FCD}" srcOrd="8" destOrd="0" presId="urn:microsoft.com/office/officeart/2005/8/layout/lProcess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6D683-CE02-472F-81F6-8B4E7C2D6440}">
      <dsp:nvSpPr>
        <dsp:cNvPr id="0" name=""/>
        <dsp:cNvSpPr/>
      </dsp:nvSpPr>
      <dsp:spPr>
        <a:xfrm>
          <a:off x="80566" y="1622336"/>
          <a:ext cx="2268593" cy="1059886"/>
        </a:xfrm>
        <a:prstGeom prst="chevron">
          <a:avLst/>
        </a:prstGeom>
        <a:solidFill>
          <a:srgbClr val="3366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rPr>
            <a:t>1964: Declaración de Helsinki</a:t>
          </a:r>
        </a:p>
      </dsp:txBody>
      <dsp:txXfrm>
        <a:off x="610509" y="1622336"/>
        <a:ext cx="1208707" cy="1059886"/>
      </dsp:txXfrm>
    </dsp:sp>
    <dsp:sp modelId="{4F37E239-218A-45A4-8227-E04ECDD24041}">
      <dsp:nvSpPr>
        <dsp:cNvPr id="0" name=""/>
        <dsp:cNvSpPr/>
      </dsp:nvSpPr>
      <dsp:spPr>
        <a:xfrm>
          <a:off x="2061184" y="1622821"/>
          <a:ext cx="2315942" cy="1059160"/>
        </a:xfrm>
        <a:prstGeom prst="chevron">
          <a:avLst/>
        </a:prstGeom>
        <a:solidFill>
          <a:schemeClr val="accent6">
            <a:lumMod val="7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solidFill>
            </a:rPr>
            <a:t>1977: FDA- Obligaciones  monitor y  promotor</a:t>
          </a:r>
        </a:p>
      </dsp:txBody>
      <dsp:txXfrm>
        <a:off x="2590764" y="1622821"/>
        <a:ext cx="1256782" cy="1059160"/>
      </dsp:txXfrm>
    </dsp:sp>
    <dsp:sp modelId="{7344DCCF-B6D4-489D-B90B-4FF06459E487}">
      <dsp:nvSpPr>
        <dsp:cNvPr id="0" name=""/>
        <dsp:cNvSpPr/>
      </dsp:nvSpPr>
      <dsp:spPr>
        <a:xfrm>
          <a:off x="4119722" y="1622821"/>
          <a:ext cx="2165801" cy="1059160"/>
        </a:xfrm>
        <a:prstGeom prst="chevron">
          <a:avLst/>
        </a:prstGeom>
        <a:solidFill>
          <a:srgbClr val="336600">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1991: Directrices europeas</a:t>
          </a:r>
        </a:p>
      </dsp:txBody>
      <dsp:txXfrm>
        <a:off x="4649302" y="1622821"/>
        <a:ext cx="1106641" cy="1059160"/>
      </dsp:txXfrm>
    </dsp:sp>
    <dsp:sp modelId="{6D87D072-7DAF-4440-A49D-FF5BBD29D2AA}">
      <dsp:nvSpPr>
        <dsp:cNvPr id="0" name=""/>
        <dsp:cNvSpPr/>
      </dsp:nvSpPr>
      <dsp:spPr>
        <a:xfrm>
          <a:off x="6028120" y="1622821"/>
          <a:ext cx="2207372" cy="1059160"/>
        </a:xfrm>
        <a:prstGeom prst="chevron">
          <a:avLst/>
        </a:prstGeom>
        <a:solidFill>
          <a:schemeClr val="accent6">
            <a:lumMod val="7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solidFill>
            </a:rPr>
            <a:t>1994-OMS: Recomendaciones BPC</a:t>
          </a:r>
        </a:p>
      </dsp:txBody>
      <dsp:txXfrm>
        <a:off x="6557700" y="1622821"/>
        <a:ext cx="1148212" cy="1059160"/>
      </dsp:txXfrm>
    </dsp:sp>
    <dsp:sp modelId="{E2E7CEE0-1978-4B4E-A0C9-616B31BD7FCD}">
      <dsp:nvSpPr>
        <dsp:cNvPr id="0" name=""/>
        <dsp:cNvSpPr/>
      </dsp:nvSpPr>
      <dsp:spPr>
        <a:xfrm>
          <a:off x="7898697" y="1622821"/>
          <a:ext cx="1889220" cy="1059160"/>
        </a:xfrm>
        <a:prstGeom prst="chevron">
          <a:avLst/>
        </a:prstGeom>
        <a:solidFill>
          <a:srgbClr val="336600">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kern="1200" dirty="0"/>
            <a:t>1996-1997: Normas BCP ICH</a:t>
          </a:r>
        </a:p>
      </dsp:txBody>
      <dsp:txXfrm>
        <a:off x="8428277" y="1622821"/>
        <a:ext cx="830060" cy="105916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22:52:36.606"/>
    </inkml:context>
    <inkml:brush xml:id="br0">
      <inkml:brushProperty name="width" value="0.1" units="cm"/>
      <inkml:brushProperty name="height" value="0.1" units="cm"/>
      <inkml:brushProperty name="color" value="#F8F8F8"/>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3T22:52:36.606"/>
    </inkml:context>
    <inkml:brush xml:id="br0">
      <inkml:brushProperty name="width" value="0.1" units="cm"/>
      <inkml:brushProperty name="height" value="0.1" units="cm"/>
      <inkml:brushProperty name="color" value="#F8F8F8"/>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26AF7-B672-46B7-ADE7-9CDC085E76F4}" type="datetimeFigureOut">
              <a:rPr lang="es-ES" smtClean="0"/>
              <a:t>15/03/2026</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A5493-4F6F-4539-A5A5-40FA8DA038F7}" type="slidenum">
              <a:rPr lang="es-ES" smtClean="0"/>
              <a:t>‹#›</a:t>
            </a:fld>
            <a:endParaRPr lang="es-ES"/>
          </a:p>
        </p:txBody>
      </p:sp>
    </p:spTree>
    <p:extLst>
      <p:ext uri="{BB962C8B-B14F-4D97-AF65-F5344CB8AC3E}">
        <p14:creationId xmlns:p14="http://schemas.microsoft.com/office/powerpoint/2010/main" val="224416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conocimiento nos debe ayudar a minimizar al máximo los riesgos aunque los efectos adversos sigan apareciendo una vez comercializado </a:t>
            </a:r>
          </a:p>
          <a:p>
            <a:r>
              <a:rPr lang="es-ES" dirty="0"/>
              <a:t>Talidomida L y R </a:t>
            </a:r>
          </a:p>
        </p:txBody>
      </p:sp>
      <p:sp>
        <p:nvSpPr>
          <p:cNvPr id="4" name="Slide Number Placeholder 3"/>
          <p:cNvSpPr>
            <a:spLocks noGrp="1"/>
          </p:cNvSpPr>
          <p:nvPr>
            <p:ph type="sldNum" sz="quarter" idx="5"/>
          </p:nvPr>
        </p:nvSpPr>
        <p:spPr/>
        <p:txBody>
          <a:bodyPr/>
          <a:lstStyle/>
          <a:p>
            <a:fld id="{BA0A5493-4F6F-4539-A5A5-40FA8DA038F7}" type="slidenum">
              <a:rPr lang="es-ES" smtClean="0"/>
              <a:t>11</a:t>
            </a:fld>
            <a:endParaRPr lang="es-ES"/>
          </a:p>
        </p:txBody>
      </p:sp>
    </p:spTree>
    <p:extLst>
      <p:ext uri="{BB962C8B-B14F-4D97-AF65-F5344CB8AC3E}">
        <p14:creationId xmlns:p14="http://schemas.microsoft.com/office/powerpoint/2010/main" val="219297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A0A5493-4F6F-4539-A5A5-40FA8DA038F7}" type="slidenum">
              <a:rPr lang="es-ES" smtClean="0"/>
              <a:t>25</a:t>
            </a:fld>
            <a:endParaRPr lang="es-ES"/>
          </a:p>
        </p:txBody>
      </p:sp>
    </p:spTree>
    <p:extLst>
      <p:ext uri="{BB962C8B-B14F-4D97-AF65-F5344CB8AC3E}">
        <p14:creationId xmlns:p14="http://schemas.microsoft.com/office/powerpoint/2010/main" val="113828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A0A5493-4F6F-4539-A5A5-40FA8DA038F7}" type="slidenum">
              <a:rPr lang="es-ES" smtClean="0"/>
              <a:t>39</a:t>
            </a:fld>
            <a:endParaRPr lang="es-ES"/>
          </a:p>
        </p:txBody>
      </p:sp>
    </p:spTree>
    <p:extLst>
      <p:ext uri="{BB962C8B-B14F-4D97-AF65-F5344CB8AC3E}">
        <p14:creationId xmlns:p14="http://schemas.microsoft.com/office/powerpoint/2010/main" val="17352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C269E-F23B-8B8B-EC7C-30E5C49F7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022D0-89A4-D57F-90E5-46197176D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502E4-F42E-E76C-8ADF-2A11C45626B2}"/>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7D824A31-D9AC-86B9-E7BD-00E62962FAD6}"/>
              </a:ext>
            </a:extLst>
          </p:cNvPr>
          <p:cNvSpPr>
            <a:spLocks noGrp="1"/>
          </p:cNvSpPr>
          <p:nvPr>
            <p:ph type="sldNum" sz="quarter" idx="5"/>
          </p:nvPr>
        </p:nvSpPr>
        <p:spPr/>
        <p:txBody>
          <a:bodyPr/>
          <a:lstStyle/>
          <a:p>
            <a:fld id="{BA0A5493-4F6F-4539-A5A5-40FA8DA038F7}" type="slidenum">
              <a:rPr lang="es-ES" smtClean="0"/>
              <a:t>40</a:t>
            </a:fld>
            <a:endParaRPr lang="es-ES"/>
          </a:p>
        </p:txBody>
      </p:sp>
    </p:spTree>
    <p:extLst>
      <p:ext uri="{BB962C8B-B14F-4D97-AF65-F5344CB8AC3E}">
        <p14:creationId xmlns:p14="http://schemas.microsoft.com/office/powerpoint/2010/main" val="32520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3D2C4-F177-FDC5-CAB4-766B28271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BAACD-E5B1-115C-04CC-94A3BDB71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4E334-3EF8-BA0F-7ABA-FA02190C691B}"/>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D5717330-1B40-29C7-896C-FCDCC01600CB}"/>
              </a:ext>
            </a:extLst>
          </p:cNvPr>
          <p:cNvSpPr>
            <a:spLocks noGrp="1"/>
          </p:cNvSpPr>
          <p:nvPr>
            <p:ph type="sldNum" sz="quarter" idx="5"/>
          </p:nvPr>
        </p:nvSpPr>
        <p:spPr/>
        <p:txBody>
          <a:bodyPr/>
          <a:lstStyle/>
          <a:p>
            <a:fld id="{BA0A5493-4F6F-4539-A5A5-40FA8DA038F7}" type="slidenum">
              <a:rPr lang="es-ES" smtClean="0"/>
              <a:t>41</a:t>
            </a:fld>
            <a:endParaRPr lang="es-ES"/>
          </a:p>
        </p:txBody>
      </p:sp>
    </p:spTree>
    <p:extLst>
      <p:ext uri="{BB962C8B-B14F-4D97-AF65-F5344CB8AC3E}">
        <p14:creationId xmlns:p14="http://schemas.microsoft.com/office/powerpoint/2010/main" val="201615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DE3CE-9491-7659-294F-0C73BB268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25B1C-FEAA-D001-4481-CB3B692FA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6695D-838D-DE93-FE22-2D94D1E5DE57}"/>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8B9E906F-C4FF-9905-A2E7-F34181EE7375}"/>
              </a:ext>
            </a:extLst>
          </p:cNvPr>
          <p:cNvSpPr>
            <a:spLocks noGrp="1"/>
          </p:cNvSpPr>
          <p:nvPr>
            <p:ph type="sldNum" sz="quarter" idx="5"/>
          </p:nvPr>
        </p:nvSpPr>
        <p:spPr/>
        <p:txBody>
          <a:bodyPr/>
          <a:lstStyle/>
          <a:p>
            <a:fld id="{BA0A5493-4F6F-4539-A5A5-40FA8DA038F7}" type="slidenum">
              <a:rPr lang="es-ES" smtClean="0"/>
              <a:t>42</a:t>
            </a:fld>
            <a:endParaRPr lang="es-ES"/>
          </a:p>
        </p:txBody>
      </p:sp>
    </p:spTree>
    <p:extLst>
      <p:ext uri="{BB962C8B-B14F-4D97-AF65-F5344CB8AC3E}">
        <p14:creationId xmlns:p14="http://schemas.microsoft.com/office/powerpoint/2010/main" val="197370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A0A5493-4F6F-4539-A5A5-40FA8DA038F7}" type="slidenum">
              <a:rPr lang="es-ES" smtClean="0"/>
              <a:t>43</a:t>
            </a:fld>
            <a:endParaRPr lang="es-ES"/>
          </a:p>
        </p:txBody>
      </p:sp>
    </p:spTree>
    <p:extLst>
      <p:ext uri="{BB962C8B-B14F-4D97-AF65-F5344CB8AC3E}">
        <p14:creationId xmlns:p14="http://schemas.microsoft.com/office/powerpoint/2010/main" val="4269016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A0A5493-4F6F-4539-A5A5-40FA8DA038F7}" type="slidenum">
              <a:rPr lang="es-ES" smtClean="0"/>
              <a:t>45</a:t>
            </a:fld>
            <a:endParaRPr lang="es-ES"/>
          </a:p>
        </p:txBody>
      </p:sp>
    </p:spTree>
    <p:extLst>
      <p:ext uri="{BB962C8B-B14F-4D97-AF65-F5344CB8AC3E}">
        <p14:creationId xmlns:p14="http://schemas.microsoft.com/office/powerpoint/2010/main" val="426091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000000"/>
                </a:solidFill>
                <a:effectLst/>
                <a:latin typeface="Roboto" panose="02000000000000000000" pitchFamily="2" charset="0"/>
              </a:rPr>
              <a:t>Como líder regional de acceso al mercado, liderará el desarrollo y la implementación de la estrategia de acceso del paciente a nivel de (gran) país/región. Facilitar y lograr un acceso óptimo de los pacientes mediante la construcción de relaciones con personas influyentes clave y tomadores de decisiones a nivel local. Sus responsabilidades incluyen, pero no se limitan a: Impulsa las decisiones relacionadas con la estrategia de acceso de pacientes a nivel local. Utiliza conocimientos de equipos multifuncionales e investigaciones de mercado para lanzar, desarrollar e implementar planes estratégicos y operativos de acceso de pacientes de alta calidad. Establece y mantiene una sólida red profesional dentro de las autoridades gubernamentales federales/regionales y locales, proveedores de atención médica, organizaciones económicas de la salud y otros representantes de toma de decisiones relevantes para anticipar e influir en las tendencias legislativas de P y R. Comunica cambios y tendencias relevantes en el entorno de la política de salud local y las actividades de acceso de pacientes de nuevos competidores al equipo multifuncional. Crea y trabaja con la Región/Franquicia para acordar Business Cases. Buenas habilidades de negociación y capacidad para realizar (y comprender desde el punto de vista comercial) licitaciones/negociaciones con la región. </a:t>
            </a:r>
            <a:br>
              <a:rPr lang="es-ES" dirty="0"/>
            </a:br>
            <a:endParaRPr lang="es-ES" dirty="0"/>
          </a:p>
          <a:p>
            <a:endParaRPr lang="es-ES" dirty="0"/>
          </a:p>
        </p:txBody>
      </p:sp>
      <p:sp>
        <p:nvSpPr>
          <p:cNvPr id="4" name="Slide Number Placeholder 3"/>
          <p:cNvSpPr>
            <a:spLocks noGrp="1"/>
          </p:cNvSpPr>
          <p:nvPr>
            <p:ph type="sldNum" sz="quarter" idx="5"/>
          </p:nvPr>
        </p:nvSpPr>
        <p:spPr/>
        <p:txBody>
          <a:bodyPr/>
          <a:lstStyle/>
          <a:p>
            <a:fld id="{BA0A5493-4F6F-4539-A5A5-40FA8DA038F7}" type="slidenum">
              <a:rPr lang="es-ES" smtClean="0"/>
              <a:t>46</a:t>
            </a:fld>
            <a:endParaRPr lang="es-ES"/>
          </a:p>
        </p:txBody>
      </p:sp>
    </p:spTree>
    <p:extLst>
      <p:ext uri="{BB962C8B-B14F-4D97-AF65-F5344CB8AC3E}">
        <p14:creationId xmlns:p14="http://schemas.microsoft.com/office/powerpoint/2010/main" val="2914115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a:xfrm>
            <a:off x="2692397" y="5037663"/>
            <a:ext cx="5214635" cy="279400"/>
          </a:xfrm>
        </p:spPr>
        <p:txBody>
          <a:bodyPr/>
          <a:lstStyle/>
          <a:p>
            <a:endParaRPr lang="es-ES"/>
          </a:p>
        </p:txBody>
      </p:sp>
      <p:sp>
        <p:nvSpPr>
          <p:cNvPr id="6" name="Slide Number Placeholder 5"/>
          <p:cNvSpPr>
            <a:spLocks noGrp="1"/>
          </p:cNvSpPr>
          <p:nvPr>
            <p:ph type="sldNum" sz="quarter" idx="12"/>
          </p:nvPr>
        </p:nvSpPr>
        <p:spPr>
          <a:xfrm>
            <a:off x="8956900" y="5037663"/>
            <a:ext cx="551167" cy="279400"/>
          </a:xfrm>
        </p:spPr>
        <p:txBody>
          <a:bodyPr/>
          <a:lstStyle/>
          <a:p>
            <a:fld id="{54736263-277D-4C7C-839F-38B9502B157D}" type="slidenum">
              <a:rPr lang="es-ES" smtClean="0"/>
              <a:t>‹#›</a:t>
            </a:fld>
            <a:endParaRPr lang="es-E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6441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768A0-B98C-47FC-A6D2-79225C290068}" type="datetimeFigureOut">
              <a:rPr lang="es-ES" smtClean="0"/>
              <a:t>15/03/2026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736263-277D-4C7C-839F-38B9502B157D}" type="slidenum">
              <a:rPr lang="es-ES" smtClean="0"/>
              <a:t>‹#›</a:t>
            </a:fld>
            <a:endParaRPr lang="es-ES"/>
          </a:p>
        </p:txBody>
      </p:sp>
    </p:spTree>
    <p:extLst>
      <p:ext uri="{BB962C8B-B14F-4D97-AF65-F5344CB8AC3E}">
        <p14:creationId xmlns:p14="http://schemas.microsoft.com/office/powerpoint/2010/main" val="2196359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934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424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spTree>
    <p:extLst>
      <p:ext uri="{BB962C8B-B14F-4D97-AF65-F5344CB8AC3E}">
        <p14:creationId xmlns:p14="http://schemas.microsoft.com/office/powerpoint/2010/main" val="44080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795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316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198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583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spTree>
    <p:extLst>
      <p:ext uri="{BB962C8B-B14F-4D97-AF65-F5344CB8AC3E}">
        <p14:creationId xmlns:p14="http://schemas.microsoft.com/office/powerpoint/2010/main" val="280815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768A0-B98C-47FC-A6D2-79225C290068}" type="datetimeFigureOut">
              <a:rPr lang="es-ES" smtClean="0"/>
              <a:t>15/03/2026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736263-277D-4C7C-839F-38B9502B157D}" type="slidenum">
              <a:rPr lang="es-ES" smtClean="0"/>
              <a:t>‹#›</a:t>
            </a:fld>
            <a:endParaRPr lang="es-E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78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2768A0-B98C-47FC-A6D2-79225C290068}" type="datetimeFigureOut">
              <a:rPr lang="es-ES" smtClean="0"/>
              <a:t>15/03/2026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736263-277D-4C7C-839F-38B9502B157D}" type="slidenum">
              <a:rPr lang="es-ES" smtClean="0"/>
              <a:t>‹#›</a:t>
            </a:fld>
            <a:endParaRPr lang="es-ES"/>
          </a:p>
        </p:txBody>
      </p:sp>
    </p:spTree>
    <p:extLst>
      <p:ext uri="{BB962C8B-B14F-4D97-AF65-F5344CB8AC3E}">
        <p14:creationId xmlns:p14="http://schemas.microsoft.com/office/powerpoint/2010/main" val="119972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2768A0-B98C-47FC-A6D2-79225C290068}" type="datetimeFigureOut">
              <a:rPr lang="es-ES" smtClean="0"/>
              <a:t>15/03/2026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4736263-277D-4C7C-839F-38B9502B157D}" type="slidenum">
              <a:rPr lang="es-ES" smtClean="0"/>
              <a:t>‹#›</a:t>
            </a:fld>
            <a:endParaRPr lang="es-E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540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2768A0-B98C-47FC-A6D2-79225C290068}" type="datetimeFigureOut">
              <a:rPr lang="es-ES" smtClean="0"/>
              <a:t>15/03/2026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4736263-277D-4C7C-839F-38B9502B157D}" type="slidenum">
              <a:rPr lang="es-ES" smtClean="0"/>
              <a:t>‹#›</a:t>
            </a:fld>
            <a:endParaRPr lang="es-E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797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2768A0-B98C-47FC-A6D2-79225C290068}" type="datetimeFigureOut">
              <a:rPr lang="es-ES" smtClean="0"/>
              <a:t>15/03/2026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4736263-277D-4C7C-839F-38B9502B157D}" type="slidenum">
              <a:rPr lang="es-ES" smtClean="0"/>
              <a:t>‹#›</a:t>
            </a:fld>
            <a:endParaRPr lang="es-ES"/>
          </a:p>
        </p:txBody>
      </p:sp>
    </p:spTree>
    <p:extLst>
      <p:ext uri="{BB962C8B-B14F-4D97-AF65-F5344CB8AC3E}">
        <p14:creationId xmlns:p14="http://schemas.microsoft.com/office/powerpoint/2010/main" val="310414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768A0-B98C-47FC-A6D2-79225C290068}" type="datetimeFigureOut">
              <a:rPr lang="es-ES" smtClean="0"/>
              <a:t>15/03/2026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736263-277D-4C7C-839F-38B9502B157D}" type="slidenum">
              <a:rPr lang="es-ES" smtClean="0"/>
              <a:t>‹#›</a:t>
            </a:fld>
            <a:endParaRPr lang="es-E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4094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2768A0-B98C-47FC-A6D2-79225C290068}" type="datetimeFigureOut">
              <a:rPr lang="es-ES" smtClean="0"/>
              <a:t>15/03/2026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736263-277D-4C7C-839F-38B9502B157D}" type="slidenum">
              <a:rPr lang="es-ES" smtClean="0"/>
              <a:t>‹#›</a:t>
            </a:fld>
            <a:endParaRPr lang="es-ES"/>
          </a:p>
        </p:txBody>
      </p:sp>
    </p:spTree>
    <p:extLst>
      <p:ext uri="{BB962C8B-B14F-4D97-AF65-F5344CB8AC3E}">
        <p14:creationId xmlns:p14="http://schemas.microsoft.com/office/powerpoint/2010/main" val="22904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92768A0-B98C-47FC-A6D2-79225C290068}" type="datetimeFigureOut">
              <a:rPr lang="es-ES" smtClean="0"/>
              <a:t>15/03/2026</a:t>
            </a:fld>
            <a:endParaRPr lang="es-E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4736263-277D-4C7C-839F-38B9502B157D}" type="slidenum">
              <a:rPr lang="es-ES" smtClean="0"/>
              <a:t>‹#›</a:t>
            </a:fld>
            <a:endParaRPr lang="es-ES"/>
          </a:p>
        </p:txBody>
      </p:sp>
    </p:spTree>
    <p:extLst>
      <p:ext uri="{BB962C8B-B14F-4D97-AF65-F5344CB8AC3E}">
        <p14:creationId xmlns:p14="http://schemas.microsoft.com/office/powerpoint/2010/main" val="179059381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72_9D8E7CBB.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71_6208AE1E.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78_4D3754B.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76_7D123B9D.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75_A192B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77_CCE65EEB.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customXml" Target="../ink/ink1.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40.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customXml" Target="../ink/ink2.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40.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www.linkedin.com/company/descoordinandounensayoclinico/" TargetMode="External"/><Relationship Id="rId7" Type="http://schemas.openxmlformats.org/officeDocument/2006/relationships/hyperlink" Target="https://www.linkedin.com/in/alba-rubio-canalejas?utm_source=share&amp;utm_campaign=share_via&amp;utm_content=profile&amp;utm_medium=ios_app" TargetMode="External"/><Relationship Id="rId2" Type="http://schemas.openxmlformats.org/officeDocument/2006/relationships/hyperlink" Target="https://www.linkedin.com/in/mirenalonsonavarro?utm_source=share&amp;utm_campaign=share_via&amp;utm_content=profile&amp;utm_medium=ios_app" TargetMode="External"/><Relationship Id="rId1" Type="http://schemas.openxmlformats.org/officeDocument/2006/relationships/slideLayout" Target="../slideLayouts/slideLayout6.xml"/><Relationship Id="rId6" Type="http://schemas.openxmlformats.org/officeDocument/2006/relationships/hyperlink" Target="https://www.linkedin.com/in/carlotaolmosgimenezin?utm_source=share&amp;utm_campaign=share_via&amp;utm_content=profile&amp;utm_medium=ios_app" TargetMode="External"/><Relationship Id="rId5" Type="http://schemas.openxmlformats.org/officeDocument/2006/relationships/hyperlink" Target="https://www.linkedin.com/company/bioemprender/" TargetMode="External"/><Relationship Id="rId4" Type="http://schemas.openxmlformats.org/officeDocument/2006/relationships/hyperlink" Target="https://www.linkedin.com/in/rodrigohernando?utm_source=share&amp;utm_campaign=share_via&amp;utm_content=profile&amp;utm_medium=ios_ap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n4Gj6xeim_E" TargetMode="External"/><Relationship Id="rId3" Type="http://schemas.openxmlformats.org/officeDocument/2006/relationships/hyperlink" Target="https://www.aemps.gob.es/" TargetMode="External"/><Relationship Id="rId7" Type="http://schemas.openxmlformats.org/officeDocument/2006/relationships/hyperlink" Target="https://www.youtube.com/watch?v=PrQDYNk4CU0"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database.ich.org/sites/default/files/E6_R2_Addendum.pdf" TargetMode="External"/><Relationship Id="rId5" Type="http://schemas.openxmlformats.org/officeDocument/2006/relationships/hyperlink" Target="https://www.ema.europa.eu/" TargetMode="External"/><Relationship Id="rId4" Type="http://schemas.openxmlformats.org/officeDocument/2006/relationships/hyperlink" Target="https://www.farmaindustria.es/" TargetMode="External"/><Relationship Id="rId9" Type="http://schemas.openxmlformats.org/officeDocument/2006/relationships/hyperlink" Target="https://www.youtube.com/watch?v=c4aKN3_Ef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Rectangle 1">
            <a:extLst>
              <a:ext uri="{FF2B5EF4-FFF2-40B4-BE49-F238E27FC236}">
                <a16:creationId xmlns:a16="http://schemas.microsoft.com/office/drawing/2014/main" id="{9621A85C-96DF-4E57-9D7C-DB5C01E309FC}"/>
              </a:ext>
            </a:extLst>
          </p:cNvPr>
          <p:cNvSpPr/>
          <p:nvPr/>
        </p:nvSpPr>
        <p:spPr>
          <a:xfrm>
            <a:off x="311807" y="2063568"/>
            <a:ext cx="11565209" cy="3139321"/>
          </a:xfrm>
          <a:prstGeom prst="rect">
            <a:avLst/>
          </a:prstGeom>
          <a:noFill/>
        </p:spPr>
        <p:txBody>
          <a:bodyPr wrap="square" lIns="91440" tIns="45720" rIns="91440" bIns="45720">
            <a:spAutoFit/>
          </a:bodyPr>
          <a:lstStyle/>
          <a:p>
            <a:pPr algn="ctr"/>
            <a:r>
              <a:rPr lang="es-E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Introducción a los ensayos clínicos y farmacovigilancia </a:t>
            </a:r>
          </a:p>
          <a:p>
            <a:pPr algn="ctr"/>
            <a:r>
              <a:rPr lang="es-E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 posibilidades de desarrollo en el sector</a:t>
            </a:r>
            <a:r>
              <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
        <p:nvSpPr>
          <p:cNvPr id="3" name="TextBox 2">
            <a:extLst>
              <a:ext uri="{FF2B5EF4-FFF2-40B4-BE49-F238E27FC236}">
                <a16:creationId xmlns:a16="http://schemas.microsoft.com/office/drawing/2014/main" id="{CC09BB08-9585-4235-8FCA-F0394A977CF9}"/>
              </a:ext>
            </a:extLst>
          </p:cNvPr>
          <p:cNvSpPr txBox="1"/>
          <p:nvPr/>
        </p:nvSpPr>
        <p:spPr>
          <a:xfrm>
            <a:off x="8527774" y="4833557"/>
            <a:ext cx="3112511" cy="646331"/>
          </a:xfrm>
          <a:prstGeom prst="rect">
            <a:avLst/>
          </a:prstGeom>
          <a:noFill/>
        </p:spPr>
        <p:txBody>
          <a:bodyPr wrap="square" rtlCol="0">
            <a:spAutoFit/>
          </a:bodyPr>
          <a:lstStyle/>
          <a:p>
            <a:r>
              <a:rPr lang="es-ES" dirty="0"/>
              <a:t>Lorena Torres Valle</a:t>
            </a:r>
          </a:p>
          <a:p>
            <a:r>
              <a:rPr lang="es-ES" dirty="0"/>
              <a:t>Desirée Martinez </a:t>
            </a:r>
            <a:r>
              <a:rPr lang="es-ES" dirty="0" err="1"/>
              <a:t>Martinez</a:t>
            </a:r>
            <a:endParaRPr lang="es-ES" dirty="0"/>
          </a:p>
        </p:txBody>
      </p:sp>
    </p:spTree>
    <p:extLst>
      <p:ext uri="{BB962C8B-B14F-4D97-AF65-F5344CB8AC3E}">
        <p14:creationId xmlns:p14="http://schemas.microsoft.com/office/powerpoint/2010/main" val="2556802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a:extLst>
              <a:ext uri="{FF2B5EF4-FFF2-40B4-BE49-F238E27FC236}">
                <a16:creationId xmlns:a16="http://schemas.microsoft.com/office/drawing/2014/main" id="{39DB89F4-B800-4BE3-B9AF-22483D63F3C3}"/>
              </a:ext>
            </a:extLst>
          </p:cNvPr>
          <p:cNvSpPr txBox="1"/>
          <p:nvPr/>
        </p:nvSpPr>
        <p:spPr>
          <a:xfrm>
            <a:off x="4128782" y="620975"/>
            <a:ext cx="8187069" cy="1077218"/>
          </a:xfrm>
          <a:prstGeom prst="rect">
            <a:avLst/>
          </a:prstGeom>
          <a:noFill/>
        </p:spPr>
        <p:txBody>
          <a:bodyPr wrap="square" rtlCol="0">
            <a:spAutoFit/>
          </a:bodyPr>
          <a:lstStyle/>
          <a:p>
            <a:endParaRPr lang="es-ES" dirty="0"/>
          </a:p>
          <a:p>
            <a:endParaRPr lang="es-ES" dirty="0"/>
          </a:p>
          <a:p>
            <a:r>
              <a:rPr lang="es-ES" sz="2800" b="1" dirty="0">
                <a:effectLst>
                  <a:outerShdw blurRad="38100" dist="38100" dir="2700000" algn="tl">
                    <a:srgbClr val="000000">
                      <a:alpha val="43137"/>
                    </a:srgbClr>
                  </a:outerShdw>
                </a:effectLst>
              </a:rPr>
              <a:t>Necesidad terapéutica </a:t>
            </a:r>
          </a:p>
        </p:txBody>
      </p:sp>
      <p:sp>
        <p:nvSpPr>
          <p:cNvPr id="8" name="TextBox 7">
            <a:extLst>
              <a:ext uri="{FF2B5EF4-FFF2-40B4-BE49-F238E27FC236}">
                <a16:creationId xmlns:a16="http://schemas.microsoft.com/office/drawing/2014/main" id="{922666A2-3A81-4F3F-A0C3-31935AAE993D}"/>
              </a:ext>
            </a:extLst>
          </p:cNvPr>
          <p:cNvSpPr txBox="1"/>
          <p:nvPr/>
        </p:nvSpPr>
        <p:spPr>
          <a:xfrm>
            <a:off x="10434680" y="5993157"/>
            <a:ext cx="1251637" cy="253916"/>
          </a:xfrm>
          <a:prstGeom prst="rect">
            <a:avLst/>
          </a:prstGeom>
          <a:noFill/>
        </p:spPr>
        <p:txBody>
          <a:bodyPr wrap="square" rtlCol="0">
            <a:spAutoFit/>
          </a:bodyPr>
          <a:lstStyle/>
          <a:p>
            <a:r>
              <a:rPr lang="es-ES" sz="1000" dirty="0"/>
              <a:t>Fuente: REEC</a:t>
            </a:r>
          </a:p>
        </p:txBody>
      </p:sp>
      <p:sp>
        <p:nvSpPr>
          <p:cNvPr id="9" name="Content Placeholder 2">
            <a:extLst>
              <a:ext uri="{FF2B5EF4-FFF2-40B4-BE49-F238E27FC236}">
                <a16:creationId xmlns:a16="http://schemas.microsoft.com/office/drawing/2014/main" id="{EA516806-11B5-4C7A-BB04-1FF555C50425}"/>
              </a:ext>
            </a:extLst>
          </p:cNvPr>
          <p:cNvSpPr>
            <a:spLocks noGrp="1"/>
          </p:cNvSpPr>
          <p:nvPr>
            <p:ph idx="1"/>
          </p:nvPr>
        </p:nvSpPr>
        <p:spPr>
          <a:xfrm>
            <a:off x="230694" y="1698193"/>
            <a:ext cx="10381622" cy="4015058"/>
          </a:xfrm>
        </p:spPr>
        <p:txBody>
          <a:bodyPr>
            <a:normAutofit/>
          </a:bodyPr>
          <a:lstStyle/>
          <a:p>
            <a:pPr marL="457200" lvl="1" indent="0" algn="ctr">
              <a:buNone/>
            </a:pPr>
            <a:endParaRPr lang="es-ES" sz="2400" dirty="0"/>
          </a:p>
          <a:p>
            <a:pPr marL="457200" lvl="1" indent="0">
              <a:buNone/>
            </a:pPr>
            <a:r>
              <a:rPr lang="es-ES" sz="2400" dirty="0" err="1"/>
              <a:t>Onco-hematología</a:t>
            </a:r>
            <a:endParaRPr lang="es-ES" sz="2400" dirty="0"/>
          </a:p>
          <a:p>
            <a:pPr marL="457200" lvl="1" indent="0">
              <a:buNone/>
            </a:pPr>
            <a:r>
              <a:rPr lang="es-ES" sz="2400" dirty="0"/>
              <a:t>Cardiología</a:t>
            </a:r>
          </a:p>
          <a:p>
            <a:pPr marL="457200" lvl="1" indent="0">
              <a:buNone/>
            </a:pPr>
            <a:r>
              <a:rPr lang="es-ES" sz="2400" dirty="0"/>
              <a:t>Dermatología</a:t>
            </a:r>
          </a:p>
          <a:p>
            <a:pPr marL="457200" lvl="1" indent="0">
              <a:buNone/>
            </a:pPr>
            <a:r>
              <a:rPr lang="es-ES" sz="2400" dirty="0"/>
              <a:t>Respiratorio</a:t>
            </a:r>
          </a:p>
          <a:p>
            <a:pPr marL="457200" lvl="1" indent="0">
              <a:buNone/>
            </a:pPr>
            <a:r>
              <a:rPr lang="es-ES" sz="2400" dirty="0"/>
              <a:t>Enfermedades Infecciosas</a:t>
            </a:r>
          </a:p>
          <a:p>
            <a:pPr marL="457200" lvl="1" indent="0">
              <a:buNone/>
            </a:pPr>
            <a:r>
              <a:rPr lang="es-ES" sz="2400" dirty="0"/>
              <a:t>Enfermedades Autoinmunes</a:t>
            </a:r>
          </a:p>
        </p:txBody>
      </p:sp>
      <p:pic>
        <p:nvPicPr>
          <p:cNvPr id="11" name="Picture 10" descr="A picture containing ocean floor&#10;&#10;Description automatically generated">
            <a:extLst>
              <a:ext uri="{FF2B5EF4-FFF2-40B4-BE49-F238E27FC236}">
                <a16:creationId xmlns:a16="http://schemas.microsoft.com/office/drawing/2014/main" id="{F52819F7-0AE8-4404-B862-1A98327E1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724" y="2393604"/>
            <a:ext cx="3006258" cy="2253175"/>
          </a:xfrm>
          <a:prstGeom prst="ellipse">
            <a:avLst/>
          </a:prstGeom>
        </p:spPr>
      </p:pic>
      <p:sp>
        <p:nvSpPr>
          <p:cNvPr id="3" name="TextBox 2">
            <a:extLst>
              <a:ext uri="{FF2B5EF4-FFF2-40B4-BE49-F238E27FC236}">
                <a16:creationId xmlns:a16="http://schemas.microsoft.com/office/drawing/2014/main" id="{93F6BEB8-2DF5-000A-703C-1F3EF30F3039}"/>
              </a:ext>
            </a:extLst>
          </p:cNvPr>
          <p:cNvSpPr txBox="1"/>
          <p:nvPr/>
        </p:nvSpPr>
        <p:spPr>
          <a:xfrm>
            <a:off x="7805669" y="2319168"/>
            <a:ext cx="4383156" cy="2585323"/>
          </a:xfrm>
          <a:prstGeom prst="rect">
            <a:avLst/>
          </a:prstGeom>
          <a:noFill/>
        </p:spPr>
        <p:txBody>
          <a:bodyPr wrap="square" rtlCol="0">
            <a:spAutoFit/>
          </a:bodyPr>
          <a:lstStyle/>
          <a:p>
            <a:r>
              <a:rPr lang="es-ES" sz="2400" b="1" dirty="0"/>
              <a:t>Nuevo concepto de tratamiento </a:t>
            </a:r>
          </a:p>
          <a:p>
            <a:pPr lvl="2">
              <a:buFont typeface="Wingdings" panose="05000000000000000000" pitchFamily="2" charset="2"/>
              <a:buChar char="ü"/>
            </a:pPr>
            <a:r>
              <a:rPr lang="es-ES" sz="2400" dirty="0"/>
              <a:t>Terapia celular</a:t>
            </a:r>
          </a:p>
          <a:p>
            <a:pPr lvl="2">
              <a:buFont typeface="Wingdings" panose="05000000000000000000" pitchFamily="2" charset="2"/>
              <a:buChar char="ü"/>
            </a:pPr>
            <a:r>
              <a:rPr lang="es-ES" sz="2400" dirty="0"/>
              <a:t>Terapia génica</a:t>
            </a:r>
          </a:p>
          <a:p>
            <a:pPr lvl="2">
              <a:buFont typeface="Wingdings" panose="05000000000000000000" pitchFamily="2" charset="2"/>
              <a:buChar char="ü"/>
            </a:pPr>
            <a:r>
              <a:rPr lang="es-ES" sz="2400" dirty="0"/>
              <a:t>Terapia de </a:t>
            </a:r>
            <a:r>
              <a:rPr lang="es-ES" sz="2400" dirty="0" err="1"/>
              <a:t>radioligandos</a:t>
            </a:r>
            <a:r>
              <a:rPr lang="es-ES" sz="2400" dirty="0"/>
              <a:t> </a:t>
            </a:r>
          </a:p>
          <a:p>
            <a:endParaRPr lang="es-ES" dirty="0"/>
          </a:p>
        </p:txBody>
      </p:sp>
    </p:spTree>
    <p:extLst>
      <p:ext uri="{BB962C8B-B14F-4D97-AF65-F5344CB8AC3E}">
        <p14:creationId xmlns:p14="http://schemas.microsoft.com/office/powerpoint/2010/main" val="39811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extBox 3">
            <a:extLst>
              <a:ext uri="{FF2B5EF4-FFF2-40B4-BE49-F238E27FC236}">
                <a16:creationId xmlns:a16="http://schemas.microsoft.com/office/drawing/2014/main" id="{415AF5DF-B02C-4118-8818-9A72D6DC0E95}"/>
              </a:ext>
            </a:extLst>
          </p:cNvPr>
          <p:cNvSpPr txBox="1"/>
          <p:nvPr/>
        </p:nvSpPr>
        <p:spPr>
          <a:xfrm>
            <a:off x="651812" y="708719"/>
            <a:ext cx="8187069" cy="1015663"/>
          </a:xfrm>
          <a:prstGeom prst="rect">
            <a:avLst/>
          </a:prstGeom>
          <a:noFill/>
        </p:spPr>
        <p:txBody>
          <a:bodyPr wrap="square" rtlCol="0">
            <a:spAutoFit/>
          </a:bodyPr>
          <a:lstStyle/>
          <a:p>
            <a:r>
              <a:rPr lang="es-ES" sz="2400" b="1" dirty="0">
                <a:effectLst>
                  <a:outerShdw blurRad="38100" dist="38100" dir="2700000" algn="tl">
                    <a:srgbClr val="000000">
                      <a:alpha val="43137"/>
                    </a:srgbClr>
                  </a:outerShdw>
                </a:effectLst>
              </a:rPr>
              <a:t>Necesidad de seguridad</a:t>
            </a:r>
          </a:p>
          <a:p>
            <a:endParaRPr lang="es-ES" dirty="0"/>
          </a:p>
          <a:p>
            <a:endParaRPr lang="es-ES" dirty="0"/>
          </a:p>
        </p:txBody>
      </p:sp>
      <p:grpSp>
        <p:nvGrpSpPr>
          <p:cNvPr id="2" name="Group 1">
            <a:extLst>
              <a:ext uri="{FF2B5EF4-FFF2-40B4-BE49-F238E27FC236}">
                <a16:creationId xmlns:a16="http://schemas.microsoft.com/office/drawing/2014/main" id="{BDB686A2-E543-4A69-A8F7-E88A8DCD4752}"/>
              </a:ext>
            </a:extLst>
          </p:cNvPr>
          <p:cNvGrpSpPr/>
          <p:nvPr/>
        </p:nvGrpSpPr>
        <p:grpSpPr>
          <a:xfrm>
            <a:off x="1714978" y="1524713"/>
            <a:ext cx="8886464" cy="4624568"/>
            <a:chOff x="2629378" y="1720840"/>
            <a:chExt cx="8886464" cy="4624568"/>
          </a:xfrm>
        </p:grpSpPr>
        <p:pic>
          <p:nvPicPr>
            <p:cNvPr id="6" name="5 Imagen" descr="Talidomida.jpg">
              <a:extLst>
                <a:ext uri="{FF2B5EF4-FFF2-40B4-BE49-F238E27FC236}">
                  <a16:creationId xmlns:a16="http://schemas.microsoft.com/office/drawing/2014/main" id="{C0E65E2B-7930-4863-AE11-81381AC36428}"/>
                </a:ext>
              </a:extLst>
            </p:cNvPr>
            <p:cNvPicPr>
              <a:picLocks noChangeAspect="1"/>
            </p:cNvPicPr>
            <p:nvPr/>
          </p:nvPicPr>
          <p:blipFill>
            <a:blip r:embed="rId4" cstate="print"/>
            <a:stretch>
              <a:fillRect/>
            </a:stretch>
          </p:blipFill>
          <p:spPr>
            <a:xfrm>
              <a:off x="7273794" y="3429000"/>
              <a:ext cx="4242048" cy="2916408"/>
            </a:xfrm>
            <a:prstGeom prst="rect">
              <a:avLst/>
            </a:prstGeom>
            <a:ln w="28575">
              <a:noFill/>
            </a:ln>
          </p:spPr>
        </p:pic>
        <p:sp>
          <p:nvSpPr>
            <p:cNvPr id="7" name="6 CuadroTexto">
              <a:extLst>
                <a:ext uri="{FF2B5EF4-FFF2-40B4-BE49-F238E27FC236}">
                  <a16:creationId xmlns:a16="http://schemas.microsoft.com/office/drawing/2014/main" id="{4C338757-C7B0-4798-8559-CFE880911923}"/>
                </a:ext>
              </a:extLst>
            </p:cNvPr>
            <p:cNvSpPr txBox="1"/>
            <p:nvPr/>
          </p:nvSpPr>
          <p:spPr>
            <a:xfrm>
              <a:off x="2704511" y="4070650"/>
              <a:ext cx="4348715" cy="1846659"/>
            </a:xfrm>
            <a:prstGeom prst="rect">
              <a:avLst/>
            </a:prstGeom>
            <a:noFill/>
            <a:ln w="28575">
              <a:noFill/>
            </a:ln>
          </p:spPr>
          <p:txBody>
            <a:bodyPr wrap="square" rtlCol="0">
              <a:spAutoFit/>
            </a:bodyPr>
            <a:lstStyle/>
            <a:p>
              <a:pPr algn="just"/>
              <a:r>
                <a:rPr lang="es-ES" sz="2400" b="1" dirty="0">
                  <a:solidFill>
                    <a:schemeClr val="accent6">
                      <a:lumMod val="75000"/>
                    </a:schemeClr>
                  </a:solidFill>
                </a:rPr>
                <a:t>“La eficacia y seguridad de un medicamento deben ser establecidos antes de su comercialización</a:t>
              </a:r>
              <a:r>
                <a:rPr lang="es-ES" dirty="0">
                  <a:solidFill>
                    <a:schemeClr val="accent6">
                      <a:lumMod val="75000"/>
                    </a:schemeClr>
                  </a:solidFill>
                </a:rPr>
                <a:t>"  </a:t>
              </a:r>
            </a:p>
            <a:p>
              <a:pPr algn="just"/>
              <a:r>
                <a:rPr lang="es-ES" dirty="0">
                  <a:solidFill>
                    <a:schemeClr val="accent6">
                      <a:lumMod val="75000"/>
                    </a:schemeClr>
                  </a:solidFill>
                </a:rPr>
                <a:t>Beneficio –Riesgo </a:t>
              </a:r>
            </a:p>
          </p:txBody>
        </p:sp>
        <p:sp>
          <p:nvSpPr>
            <p:cNvPr id="8" name="4 Rectángulo">
              <a:extLst>
                <a:ext uri="{FF2B5EF4-FFF2-40B4-BE49-F238E27FC236}">
                  <a16:creationId xmlns:a16="http://schemas.microsoft.com/office/drawing/2014/main" id="{7D90CDA7-0831-4DD5-962D-A3D0DB0D6EAC}"/>
                </a:ext>
              </a:extLst>
            </p:cNvPr>
            <p:cNvSpPr/>
            <p:nvPr/>
          </p:nvSpPr>
          <p:spPr>
            <a:xfrm>
              <a:off x="2629378" y="1720840"/>
              <a:ext cx="6669347" cy="3416320"/>
            </a:xfrm>
            <a:prstGeom prst="rect">
              <a:avLst/>
            </a:prstGeom>
            <a:ln w="28575">
              <a:noFill/>
            </a:ln>
          </p:spPr>
          <p:txBody>
            <a:bodyPr wrap="square">
              <a:spAutoFit/>
            </a:bodyPr>
            <a:lstStyle/>
            <a:p>
              <a:pPr algn="just"/>
              <a:endParaRPr lang="es-ES" sz="2400" b="1" dirty="0"/>
            </a:p>
            <a:p>
              <a:pPr algn="just"/>
              <a:r>
                <a:rPr lang="es-ES" sz="2400" dirty="0"/>
                <a:t>1956 comercialización Talidomida para el tratamiento de las náuseas en mujeres embarazadas y que produjo anomalías congénitas</a:t>
              </a:r>
            </a:p>
            <a:p>
              <a:pPr algn="just"/>
              <a:endParaRPr lang="es-ES" sz="2400" dirty="0"/>
            </a:p>
            <a:p>
              <a:pPr algn="just"/>
              <a:endParaRPr lang="es-ES" sz="2400" b="1" dirty="0"/>
            </a:p>
            <a:p>
              <a:pPr algn="just"/>
              <a:endParaRPr lang="es-ES" sz="2400" b="1" dirty="0"/>
            </a:p>
            <a:p>
              <a:pPr algn="just"/>
              <a:endParaRPr lang="es-ES" sz="2400" b="1" dirty="0"/>
            </a:p>
          </p:txBody>
        </p:sp>
      </p:grpSp>
    </p:spTree>
    <p:extLst>
      <p:ext uri="{BB962C8B-B14F-4D97-AF65-F5344CB8AC3E}">
        <p14:creationId xmlns:p14="http://schemas.microsoft.com/office/powerpoint/2010/main" val="277556557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a:extLst>
              <a:ext uri="{FF2B5EF4-FFF2-40B4-BE49-F238E27FC236}">
                <a16:creationId xmlns:a16="http://schemas.microsoft.com/office/drawing/2014/main" id="{6B3C5BA2-04B5-472B-B516-7E444D288076}"/>
              </a:ext>
            </a:extLst>
          </p:cNvPr>
          <p:cNvSpPr txBox="1"/>
          <p:nvPr/>
        </p:nvSpPr>
        <p:spPr>
          <a:xfrm>
            <a:off x="4124160" y="741061"/>
            <a:ext cx="8187069" cy="523220"/>
          </a:xfrm>
          <a:prstGeom prst="rect">
            <a:avLst/>
          </a:prstGeom>
          <a:noFill/>
        </p:spPr>
        <p:txBody>
          <a:bodyPr wrap="square" rtlCol="0">
            <a:spAutoFit/>
          </a:bodyPr>
          <a:lstStyle/>
          <a:p>
            <a:r>
              <a:rPr lang="es-ES" sz="2800" b="1" dirty="0">
                <a:effectLst>
                  <a:outerShdw blurRad="38100" dist="38100" dir="2700000" algn="tl">
                    <a:srgbClr val="000000">
                      <a:alpha val="43137"/>
                    </a:srgbClr>
                  </a:outerShdw>
                </a:effectLst>
              </a:rPr>
              <a:t>Necesidad ética </a:t>
            </a:r>
          </a:p>
        </p:txBody>
      </p:sp>
      <p:sp>
        <p:nvSpPr>
          <p:cNvPr id="18" name="TextBox 17">
            <a:extLst>
              <a:ext uri="{FF2B5EF4-FFF2-40B4-BE49-F238E27FC236}">
                <a16:creationId xmlns:a16="http://schemas.microsoft.com/office/drawing/2014/main" id="{099C3168-7061-487E-AB06-87729E01927F}"/>
              </a:ext>
            </a:extLst>
          </p:cNvPr>
          <p:cNvSpPr txBox="1"/>
          <p:nvPr/>
        </p:nvSpPr>
        <p:spPr>
          <a:xfrm>
            <a:off x="2264154" y="1719947"/>
            <a:ext cx="7834002" cy="3046988"/>
          </a:xfrm>
          <a:prstGeom prst="rect">
            <a:avLst/>
          </a:prstGeom>
          <a:noFill/>
          <a:ln w="38100">
            <a:solidFill>
              <a:srgbClr val="99CCFF"/>
            </a:solidFill>
          </a:ln>
        </p:spPr>
        <p:txBody>
          <a:bodyPr wrap="square">
            <a:spAutoFit/>
          </a:bodyPr>
          <a:lstStyle/>
          <a:p>
            <a:pPr algn="just"/>
            <a:r>
              <a:rPr lang="es-ES" sz="2400" b="1" dirty="0"/>
              <a:t>Fraude y abuso de los derechos de los pacientes:</a:t>
            </a:r>
          </a:p>
          <a:p>
            <a:pPr marL="0" lvl="1" algn="just"/>
            <a:endParaRPr lang="es-ES" sz="2400" dirty="0"/>
          </a:p>
          <a:p>
            <a:pPr marL="0" lvl="1" algn="just"/>
            <a:r>
              <a:rPr lang="es-ES" sz="2400" dirty="0"/>
              <a:t>– 2ª Guerra Mundial experimentación en campos de concentración</a:t>
            </a:r>
          </a:p>
          <a:p>
            <a:pPr marL="0" lvl="1" algn="just"/>
            <a:endParaRPr lang="es-ES" sz="2400" dirty="0"/>
          </a:p>
          <a:p>
            <a:pPr marL="0" lvl="1" algn="just"/>
            <a:r>
              <a:rPr lang="es-ES" sz="2400" dirty="0"/>
              <a:t>– Uso de prisioneros a cambio de libertad condicional</a:t>
            </a:r>
          </a:p>
          <a:p>
            <a:pPr marL="0" lvl="1" algn="just"/>
            <a:endParaRPr lang="es-ES" sz="2400" dirty="0"/>
          </a:p>
          <a:p>
            <a:pPr marL="0" lvl="1" algn="just"/>
            <a:r>
              <a:rPr lang="es-ES" sz="2400" dirty="0"/>
              <a:t>– Personas con discapacidades psíquicas</a:t>
            </a:r>
          </a:p>
        </p:txBody>
      </p:sp>
    </p:spTree>
    <p:extLst>
      <p:ext uri="{BB962C8B-B14F-4D97-AF65-F5344CB8AC3E}">
        <p14:creationId xmlns:p14="http://schemas.microsoft.com/office/powerpoint/2010/main" val="32117346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70008" y="393221"/>
            <a:ext cx="8727958" cy="7848302"/>
          </a:xfrm>
          <a:prstGeom prst="rect">
            <a:avLst/>
          </a:prstGeom>
        </p:spPr>
        <p:txBody>
          <a:bodyPr wrap="square">
            <a:spAutoFit/>
          </a:bodyPr>
          <a:lstStyle/>
          <a:p>
            <a:pPr algn="just"/>
            <a:endParaRPr lang="es-ES" sz="2400" dirty="0"/>
          </a:p>
          <a:p>
            <a:pPr algn="just"/>
            <a:r>
              <a:rPr lang="es-ES" sz="2400" dirty="0"/>
              <a:t>Estudio de </a:t>
            </a:r>
            <a:r>
              <a:rPr lang="es-ES" sz="2400" b="1" dirty="0">
                <a:effectLst>
                  <a:outerShdw blurRad="38100" dist="38100" dir="2700000" algn="tl">
                    <a:srgbClr val="000000">
                      <a:alpha val="43137"/>
                    </a:srgbClr>
                  </a:outerShdw>
                </a:effectLst>
              </a:rPr>
              <a:t>Sífilis de Tuskegee: </a:t>
            </a:r>
            <a:r>
              <a:rPr lang="es-ES" sz="2400" dirty="0"/>
              <a:t>iniciado en 1930, pacientes con bajos recursos económicos, principalmente de raza negra, con la intención de buscar un tratamiento eficaz. </a:t>
            </a:r>
          </a:p>
          <a:p>
            <a:pPr algn="just"/>
            <a:endParaRPr lang="es-ES" sz="2400" dirty="0"/>
          </a:p>
          <a:p>
            <a:pPr algn="just"/>
            <a:r>
              <a:rPr lang="es-ES" sz="2400" dirty="0"/>
              <a:t>Continuó hasta 1972 pese a la evidencia desde 1947 de la efectividad de la Penicilina</a:t>
            </a:r>
          </a:p>
          <a:p>
            <a:pPr algn="just"/>
            <a:endParaRPr lang="es-ES" sz="2400" dirty="0"/>
          </a:p>
          <a:p>
            <a:pPr algn="just"/>
            <a:endParaRPr lang="es-ES" sz="2400" dirty="0"/>
          </a:p>
          <a:p>
            <a:pPr algn="just"/>
            <a:endParaRPr lang="es-ES" sz="2400" dirty="0"/>
          </a:p>
          <a:p>
            <a:pPr algn="just"/>
            <a:r>
              <a:rPr lang="es-ES" sz="2400" dirty="0"/>
              <a:t>                                              </a:t>
            </a:r>
          </a:p>
          <a:p>
            <a:pPr algn="just"/>
            <a:r>
              <a:rPr lang="es-ES" sz="2400" dirty="0"/>
              <a:t>			</a:t>
            </a:r>
          </a:p>
          <a:p>
            <a:pPr algn="just"/>
            <a:endParaRPr lang="es-ES" sz="2400" dirty="0"/>
          </a:p>
          <a:p>
            <a:pPr algn="just"/>
            <a:r>
              <a:rPr lang="es-ES" sz="2400" dirty="0"/>
              <a:t>			</a:t>
            </a:r>
          </a:p>
          <a:p>
            <a:endParaRPr lang="es-ES" sz="2400" dirty="0"/>
          </a:p>
          <a:p>
            <a:endParaRPr lang="es-ES" sz="2400" dirty="0"/>
          </a:p>
          <a:p>
            <a:endParaRPr lang="es-ES" sz="2400" dirty="0"/>
          </a:p>
          <a:p>
            <a:endParaRPr lang="es-ES" sz="2400" dirty="0"/>
          </a:p>
          <a:p>
            <a:endParaRPr lang="es-ES" sz="2400" dirty="0"/>
          </a:p>
          <a:p>
            <a:endParaRPr lang="es-ES" sz="2400" dirty="0"/>
          </a:p>
          <a:p>
            <a:endParaRPr lang="es-ES" sz="2400" dirty="0"/>
          </a:p>
        </p:txBody>
      </p:sp>
      <p:sp>
        <p:nvSpPr>
          <p:cNvPr id="7" name="6 CuadroTexto"/>
          <p:cNvSpPr txBox="1"/>
          <p:nvPr/>
        </p:nvSpPr>
        <p:spPr>
          <a:xfrm>
            <a:off x="4496835" y="3158321"/>
            <a:ext cx="3211135" cy="461665"/>
          </a:xfrm>
          <a:prstGeom prst="rect">
            <a:avLst/>
          </a:prstGeom>
          <a:noFill/>
        </p:spPr>
        <p:txBody>
          <a:bodyPr wrap="none" rtlCol="0">
            <a:spAutoFit/>
          </a:bodyPr>
          <a:lstStyle/>
          <a:p>
            <a:r>
              <a:rPr lang="es-ES" sz="2400" dirty="0"/>
              <a:t>28 murieron de sífilis</a:t>
            </a:r>
          </a:p>
        </p:txBody>
      </p:sp>
      <p:sp>
        <p:nvSpPr>
          <p:cNvPr id="8" name="7 CuadroTexto"/>
          <p:cNvSpPr txBox="1"/>
          <p:nvPr/>
        </p:nvSpPr>
        <p:spPr>
          <a:xfrm>
            <a:off x="4496835" y="3769255"/>
            <a:ext cx="6425157" cy="461665"/>
          </a:xfrm>
          <a:prstGeom prst="rect">
            <a:avLst/>
          </a:prstGeom>
          <a:noFill/>
        </p:spPr>
        <p:txBody>
          <a:bodyPr wrap="none" rtlCol="0">
            <a:spAutoFit/>
          </a:bodyPr>
          <a:lstStyle/>
          <a:p>
            <a:r>
              <a:rPr lang="es-ES" sz="2400" dirty="0"/>
              <a:t>100 de complicaciones médicas relacionadas</a:t>
            </a:r>
          </a:p>
        </p:txBody>
      </p:sp>
      <p:sp>
        <p:nvSpPr>
          <p:cNvPr id="9" name="TextBox 8">
            <a:extLst>
              <a:ext uri="{FF2B5EF4-FFF2-40B4-BE49-F238E27FC236}">
                <a16:creationId xmlns:a16="http://schemas.microsoft.com/office/drawing/2014/main" id="{91C74469-B050-4707-A6E4-AA51335B55BB}"/>
              </a:ext>
            </a:extLst>
          </p:cNvPr>
          <p:cNvSpPr txBox="1"/>
          <p:nvPr/>
        </p:nvSpPr>
        <p:spPr>
          <a:xfrm>
            <a:off x="4496835" y="4519127"/>
            <a:ext cx="7220244" cy="461665"/>
          </a:xfrm>
          <a:prstGeom prst="rect">
            <a:avLst/>
          </a:prstGeom>
          <a:noFill/>
        </p:spPr>
        <p:txBody>
          <a:bodyPr wrap="square">
            <a:spAutoFit/>
          </a:bodyPr>
          <a:lstStyle/>
          <a:p>
            <a:r>
              <a:rPr lang="es-ES" sz="2400" dirty="0"/>
              <a:t>40 mujeres de los sujetos resultaron infectadas </a:t>
            </a:r>
          </a:p>
        </p:txBody>
      </p:sp>
      <p:sp>
        <p:nvSpPr>
          <p:cNvPr id="10" name="TextBox 9">
            <a:extLst>
              <a:ext uri="{FF2B5EF4-FFF2-40B4-BE49-F238E27FC236}">
                <a16:creationId xmlns:a16="http://schemas.microsoft.com/office/drawing/2014/main" id="{4674174C-9EF2-44C3-A07F-D827D98C1CD4}"/>
              </a:ext>
            </a:extLst>
          </p:cNvPr>
          <p:cNvSpPr txBox="1"/>
          <p:nvPr/>
        </p:nvSpPr>
        <p:spPr>
          <a:xfrm>
            <a:off x="4496834" y="5477162"/>
            <a:ext cx="6890635" cy="461665"/>
          </a:xfrm>
          <a:prstGeom prst="rect">
            <a:avLst/>
          </a:prstGeom>
          <a:noFill/>
        </p:spPr>
        <p:txBody>
          <a:bodyPr wrap="square">
            <a:spAutoFit/>
          </a:bodyPr>
          <a:lstStyle/>
          <a:p>
            <a:pPr algn="just"/>
            <a:r>
              <a:rPr lang="es-ES" sz="2400" dirty="0"/>
              <a:t>19 niños contrajeron la enfermedad al nacer</a:t>
            </a:r>
          </a:p>
        </p:txBody>
      </p:sp>
      <p:sp>
        <p:nvSpPr>
          <p:cNvPr id="11" name="TextBox 10">
            <a:extLst>
              <a:ext uri="{FF2B5EF4-FFF2-40B4-BE49-F238E27FC236}">
                <a16:creationId xmlns:a16="http://schemas.microsoft.com/office/drawing/2014/main" id="{C04124B0-1926-4807-A7E3-7F21A8CA8488}"/>
              </a:ext>
            </a:extLst>
          </p:cNvPr>
          <p:cNvSpPr txBox="1"/>
          <p:nvPr/>
        </p:nvSpPr>
        <p:spPr>
          <a:xfrm>
            <a:off x="1447948" y="3948040"/>
            <a:ext cx="6097772" cy="461665"/>
          </a:xfrm>
          <a:prstGeom prst="rect">
            <a:avLst/>
          </a:prstGeom>
          <a:noFill/>
        </p:spPr>
        <p:txBody>
          <a:bodyPr wrap="square">
            <a:spAutoFit/>
          </a:bodyPr>
          <a:lstStyle/>
          <a:p>
            <a:pPr algn="just"/>
            <a:r>
              <a:rPr lang="es-ES" sz="2400" b="1" dirty="0"/>
              <a:t>399 participantes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15560" y="764704"/>
            <a:ext cx="8640960" cy="1200329"/>
          </a:xfrm>
          <a:prstGeom prst="rect">
            <a:avLst/>
          </a:prstGeom>
        </p:spPr>
        <p:txBody>
          <a:bodyPr wrap="square">
            <a:spAutoFit/>
          </a:bodyPr>
          <a:lstStyle/>
          <a:p>
            <a:pPr algn="just"/>
            <a:endParaRPr lang="es-ES" sz="2400" b="1" dirty="0"/>
          </a:p>
          <a:p>
            <a:pPr algn="just"/>
            <a:endParaRPr lang="es-ES" sz="2400" b="1" dirty="0"/>
          </a:p>
          <a:p>
            <a:pPr algn="just"/>
            <a:endParaRPr lang="es-ES" sz="2400" b="1" dirty="0"/>
          </a:p>
        </p:txBody>
      </p:sp>
      <p:sp>
        <p:nvSpPr>
          <p:cNvPr id="4" name="3 Rectángulo"/>
          <p:cNvSpPr/>
          <p:nvPr/>
        </p:nvSpPr>
        <p:spPr>
          <a:xfrm>
            <a:off x="4649098" y="5274320"/>
            <a:ext cx="8640960" cy="1569660"/>
          </a:xfrm>
          <a:prstGeom prst="rect">
            <a:avLst/>
          </a:prstGeom>
        </p:spPr>
        <p:txBody>
          <a:bodyPr wrap="square">
            <a:spAutoFit/>
          </a:bodyPr>
          <a:lstStyle/>
          <a:p>
            <a:pPr algn="just"/>
            <a:endParaRPr lang="es-ES" i="1" dirty="0"/>
          </a:p>
          <a:p>
            <a:pPr algn="just"/>
            <a:r>
              <a:rPr lang="es-ES" i="1" dirty="0"/>
              <a:t>		</a:t>
            </a:r>
          </a:p>
          <a:p>
            <a:pPr algn="just"/>
            <a:r>
              <a:rPr lang="es-ES" sz="2000" dirty="0"/>
              <a:t>Bill Clinton a los supervivientes del experimento en 1997:</a:t>
            </a:r>
          </a:p>
          <a:p>
            <a:pPr algn="just"/>
            <a:endParaRPr lang="es-ES" sz="2000" dirty="0">
              <a:solidFill>
                <a:srgbClr val="FFC000"/>
              </a:solidFill>
            </a:endParaRPr>
          </a:p>
          <a:p>
            <a:pPr algn="just"/>
            <a:endParaRPr lang="es-ES" sz="2000" b="1" i="1" dirty="0">
              <a:solidFill>
                <a:schemeClr val="accent6">
                  <a:lumMod val="75000"/>
                </a:schemeClr>
              </a:solidFill>
            </a:endParaRPr>
          </a:p>
        </p:txBody>
      </p:sp>
      <p:pic>
        <p:nvPicPr>
          <p:cNvPr id="5" name="4 Imagen" descr="Syphllis-survivors-with-Clinton1.jpg"/>
          <p:cNvPicPr>
            <a:picLocks noChangeAspect="1"/>
          </p:cNvPicPr>
          <p:nvPr/>
        </p:nvPicPr>
        <p:blipFill>
          <a:blip r:embed="rId2" cstate="print"/>
          <a:stretch>
            <a:fillRect/>
          </a:stretch>
        </p:blipFill>
        <p:spPr>
          <a:xfrm>
            <a:off x="5902746" y="2338422"/>
            <a:ext cx="5255594" cy="3378596"/>
          </a:xfrm>
          <a:prstGeom prst="rect">
            <a:avLst/>
          </a:prstGeom>
        </p:spPr>
      </p:pic>
      <p:sp>
        <p:nvSpPr>
          <p:cNvPr id="6" name="5 CuadroTexto"/>
          <p:cNvSpPr txBox="1"/>
          <p:nvPr/>
        </p:nvSpPr>
        <p:spPr>
          <a:xfrm>
            <a:off x="1033660" y="2338422"/>
            <a:ext cx="3816424" cy="3754874"/>
          </a:xfrm>
          <a:prstGeom prst="rect">
            <a:avLst/>
          </a:prstGeom>
          <a:noFill/>
        </p:spPr>
        <p:txBody>
          <a:bodyPr wrap="square" rtlCol="0">
            <a:spAutoFit/>
          </a:bodyPr>
          <a:lstStyle/>
          <a:p>
            <a:pPr algn="just"/>
            <a:r>
              <a:rPr lang="es-ES" sz="2000" b="1" i="1" dirty="0">
                <a:solidFill>
                  <a:schemeClr val="accent6">
                    <a:lumMod val="75000"/>
                  </a:schemeClr>
                </a:solidFill>
              </a:rPr>
              <a:t>No se puede deshacer lo que ya está hecho, pero podemos acabar con el silencio.....Podemos dejar de mirar hacia otro lado. Podemos miraros a los ojos y finalmente decir de parte del pueblo americano, que lo que hizo el gobierno estadounidense fue vergonzoso y que lo siento </a:t>
            </a:r>
          </a:p>
          <a:p>
            <a:endParaRPr lang="es-ES" dirty="0"/>
          </a:p>
        </p:txBody>
      </p:sp>
      <p:sp>
        <p:nvSpPr>
          <p:cNvPr id="9" name="8 Rectángulo"/>
          <p:cNvSpPr/>
          <p:nvPr/>
        </p:nvSpPr>
        <p:spPr>
          <a:xfrm>
            <a:off x="1661948" y="116633"/>
            <a:ext cx="184731" cy="584775"/>
          </a:xfrm>
          <a:prstGeom prst="rect">
            <a:avLst/>
          </a:prstGeom>
        </p:spPr>
        <p:txBody>
          <a:bodyPr wrap="none">
            <a:spAutoFit/>
          </a:bodyPr>
          <a:lstStyle/>
          <a:p>
            <a:endParaRPr lang="es-ES" sz="3200" b="1" dirty="0">
              <a:solidFill>
                <a:srgbClr val="4A6B89"/>
              </a:solidFill>
              <a:latin typeface="+mj-lt"/>
              <a:ea typeface="+mj-ea"/>
              <a:cs typeface="+mj-cs"/>
            </a:endParaRPr>
          </a:p>
        </p:txBody>
      </p:sp>
      <p:sp>
        <p:nvSpPr>
          <p:cNvPr id="10" name="TextBox 9">
            <a:extLst>
              <a:ext uri="{FF2B5EF4-FFF2-40B4-BE49-F238E27FC236}">
                <a16:creationId xmlns:a16="http://schemas.microsoft.com/office/drawing/2014/main" id="{FBC78350-857E-4215-AA02-E0DECC1C1E22}"/>
              </a:ext>
            </a:extLst>
          </p:cNvPr>
          <p:cNvSpPr txBox="1"/>
          <p:nvPr/>
        </p:nvSpPr>
        <p:spPr>
          <a:xfrm>
            <a:off x="1628419" y="546571"/>
            <a:ext cx="9206158" cy="1631216"/>
          </a:xfrm>
          <a:prstGeom prst="rect">
            <a:avLst/>
          </a:prstGeom>
          <a:noFill/>
        </p:spPr>
        <p:txBody>
          <a:bodyPr wrap="square">
            <a:spAutoFit/>
          </a:bodyPr>
          <a:lstStyle/>
          <a:p>
            <a:pPr algn="just"/>
            <a:r>
              <a:rPr lang="es-ES" sz="2000" b="1" dirty="0">
                <a:solidFill>
                  <a:schemeClr val="accent6">
                    <a:lumMod val="75000"/>
                  </a:schemeClr>
                </a:solidFill>
              </a:rPr>
              <a:t>El experimento Tuskegee, citado como "posiblemente la más infame investigación biomédica de la historia de los Estados Unidos", trajo como consecuencia el Informe Belmont de 1979 y la creación del Consejo Nacional de Investigación en Humanos y la petición de la creación de los Consejos Institucionales de Revisión</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2553566272"/>
              </p:ext>
            </p:extLst>
          </p:nvPr>
        </p:nvGraphicFramePr>
        <p:xfrm>
          <a:off x="808075" y="329609"/>
          <a:ext cx="9787918" cy="5846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938" name="Picture 2" descr="http://thumbs.dreamstime.com/z/cronolog%C3%ADa-espiral-del-reloj-del-n%C3%BAmero-romano-27518007.jpg"/>
          <p:cNvPicPr>
            <a:picLocks noChangeAspect="1" noChangeArrowheads="1"/>
          </p:cNvPicPr>
          <p:nvPr/>
        </p:nvPicPr>
        <p:blipFill>
          <a:blip r:embed="rId7" cstate="print"/>
          <a:srcRect l="17058" b="8580"/>
          <a:stretch>
            <a:fillRect/>
          </a:stretch>
        </p:blipFill>
        <p:spPr bwMode="auto">
          <a:xfrm>
            <a:off x="7458752" y="3739619"/>
            <a:ext cx="3029736" cy="2376264"/>
          </a:xfrm>
          <a:prstGeom prst="rect">
            <a:avLst/>
          </a:prstGeom>
          <a:ln>
            <a:noFill/>
          </a:ln>
          <a:effectLst>
            <a:softEdge rad="112500"/>
          </a:effectLst>
        </p:spPr>
      </p:pic>
      <p:cxnSp>
        <p:nvCxnSpPr>
          <p:cNvPr id="7" name="6 Conector recto"/>
          <p:cNvCxnSpPr/>
          <p:nvPr/>
        </p:nvCxnSpPr>
        <p:spPr>
          <a:xfrm>
            <a:off x="1775520" y="3165755"/>
            <a:ext cx="8496944"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1703513" y="3309771"/>
            <a:ext cx="723275" cy="369332"/>
          </a:xfrm>
          <a:prstGeom prst="rect">
            <a:avLst/>
          </a:prstGeom>
          <a:noFill/>
        </p:spPr>
        <p:txBody>
          <a:bodyPr wrap="none" rtlCol="0">
            <a:spAutoFit/>
          </a:bodyPr>
          <a:lstStyle/>
          <a:p>
            <a:r>
              <a:rPr lang="es-ES" dirty="0"/>
              <a:t>1964</a:t>
            </a:r>
          </a:p>
        </p:txBody>
      </p:sp>
      <p:sp>
        <p:nvSpPr>
          <p:cNvPr id="9" name="8 CuadroTexto"/>
          <p:cNvSpPr txBox="1"/>
          <p:nvPr/>
        </p:nvSpPr>
        <p:spPr>
          <a:xfrm>
            <a:off x="9624393" y="3309771"/>
            <a:ext cx="715389" cy="369332"/>
          </a:xfrm>
          <a:prstGeom prst="rect">
            <a:avLst/>
          </a:prstGeom>
          <a:noFill/>
        </p:spPr>
        <p:txBody>
          <a:bodyPr wrap="none" rtlCol="0">
            <a:spAutoFit/>
          </a:bodyPr>
          <a:lstStyle/>
          <a:p>
            <a:r>
              <a:rPr lang="es-ES" dirty="0"/>
              <a:t>1997</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58543C-5EF1-3A17-8044-9B57431B0799}"/>
              </a:ext>
            </a:extLst>
          </p:cNvPr>
          <p:cNvSpPr>
            <a:spLocks noGrp="1"/>
          </p:cNvSpPr>
          <p:nvPr>
            <p:ph type="title"/>
          </p:nvPr>
        </p:nvSpPr>
        <p:spPr>
          <a:xfrm>
            <a:off x="1295402" y="775488"/>
            <a:ext cx="9601196" cy="1303867"/>
          </a:xfrm>
        </p:spPr>
        <p:txBody>
          <a:bodyPr/>
          <a:lstStyle/>
          <a:p>
            <a:r>
              <a:rPr lang="es-ES" dirty="0"/>
              <a:t>Historia... ¿cuándo aparece la FV?</a:t>
            </a:r>
          </a:p>
        </p:txBody>
      </p:sp>
      <p:sp>
        <p:nvSpPr>
          <p:cNvPr id="6" name="Marcador de contenido 2">
            <a:extLst>
              <a:ext uri="{FF2B5EF4-FFF2-40B4-BE49-F238E27FC236}">
                <a16:creationId xmlns:a16="http://schemas.microsoft.com/office/drawing/2014/main" id="{B62597D3-1517-8427-5E59-57CB13BA43FA}"/>
              </a:ext>
            </a:extLst>
          </p:cNvPr>
          <p:cNvSpPr>
            <a:spLocks noGrp="1"/>
          </p:cNvSpPr>
          <p:nvPr>
            <p:ph idx="1"/>
          </p:nvPr>
        </p:nvSpPr>
        <p:spPr>
          <a:xfrm>
            <a:off x="1295402" y="2529244"/>
            <a:ext cx="9601196" cy="3732224"/>
          </a:xfrm>
        </p:spPr>
        <p:txBody>
          <a:bodyPr>
            <a:normAutofit fontScale="85000" lnSpcReduction="10000"/>
          </a:bodyPr>
          <a:lstStyle/>
          <a:p>
            <a:pPr algn="just">
              <a:buSzPct val="114999"/>
            </a:pPr>
            <a:r>
              <a:rPr lang="es-ES" b="1" dirty="0"/>
              <a:t>1961</a:t>
            </a:r>
            <a:r>
              <a:rPr lang="es-ES" dirty="0"/>
              <a:t>: Tragedia </a:t>
            </a:r>
            <a:r>
              <a:rPr lang="es-ES" b="1" dirty="0"/>
              <a:t>talidomida</a:t>
            </a:r>
            <a:r>
              <a:rPr lang="es-ES" dirty="0"/>
              <a:t>: Necesidad del desarrollo de los sistemas de FV. </a:t>
            </a:r>
            <a:endParaRPr lang="es-ES"/>
          </a:p>
          <a:p>
            <a:pPr algn="just">
              <a:buSzPct val="114999"/>
            </a:pPr>
            <a:r>
              <a:rPr lang="es-ES" b="1" dirty="0"/>
              <a:t>1968</a:t>
            </a:r>
            <a:r>
              <a:rPr lang="es-ES" dirty="0"/>
              <a:t>: Inicio del P</a:t>
            </a:r>
            <a:r>
              <a:rPr lang="es-ES" b="1" dirty="0"/>
              <a:t>rograma Internacional de Farmacovigilancia</a:t>
            </a:r>
            <a:r>
              <a:rPr lang="es-ES" dirty="0"/>
              <a:t>. </a:t>
            </a:r>
          </a:p>
          <a:p>
            <a:pPr algn="just">
              <a:buSzPct val="114999"/>
            </a:pPr>
            <a:r>
              <a:rPr lang="es-ES" b="1" dirty="0"/>
              <a:t>1992</a:t>
            </a:r>
            <a:r>
              <a:rPr lang="es-ES" dirty="0"/>
              <a:t>: </a:t>
            </a:r>
            <a:r>
              <a:rPr lang="es-ES" b="1" dirty="0"/>
              <a:t>EMA </a:t>
            </a:r>
            <a:r>
              <a:rPr lang="es-ES" dirty="0"/>
              <a:t>y </a:t>
            </a:r>
            <a:r>
              <a:rPr lang="es-ES" b="1" dirty="0"/>
              <a:t>FDA </a:t>
            </a:r>
            <a:r>
              <a:rPr lang="es-ES" dirty="0"/>
              <a:t>comienzan a colaborar en c</a:t>
            </a:r>
            <a:r>
              <a:rPr lang="es-ES" u="sng" dirty="0"/>
              <a:t>reación de estándares internacionales para la FV</a:t>
            </a:r>
            <a:r>
              <a:rPr lang="es-ES" dirty="0"/>
              <a:t> (como parte de la Conferencia Internacional sobre </a:t>
            </a:r>
            <a:r>
              <a:rPr lang="es-ES" err="1"/>
              <a:t>Armoniación</a:t>
            </a:r>
            <a:r>
              <a:rPr lang="es-ES" dirty="0"/>
              <a:t> (ICH)). </a:t>
            </a:r>
          </a:p>
          <a:p>
            <a:pPr algn="just">
              <a:buSzPct val="114999"/>
            </a:pPr>
            <a:r>
              <a:rPr lang="es-ES" b="1" dirty="0"/>
              <a:t>2001</a:t>
            </a:r>
            <a:r>
              <a:rPr lang="es-ES" dirty="0"/>
              <a:t>: </a:t>
            </a:r>
            <a:r>
              <a:rPr lang="es-ES" b="1" err="1"/>
              <a:t>Eudravigilance</a:t>
            </a:r>
            <a:r>
              <a:rPr lang="es-ES" b="1" dirty="0"/>
              <a:t> </a:t>
            </a:r>
            <a:r>
              <a:rPr lang="es-ES" dirty="0"/>
              <a:t>pasa a ser parte del sistema de FV en Europa. </a:t>
            </a:r>
          </a:p>
          <a:p>
            <a:pPr algn="just">
              <a:buSzPct val="114999"/>
            </a:pPr>
            <a:r>
              <a:rPr lang="es-ES" b="1" dirty="0"/>
              <a:t>2005</a:t>
            </a:r>
            <a:r>
              <a:rPr lang="es-ES" dirty="0"/>
              <a:t>: Publicación de las primeras </a:t>
            </a:r>
            <a:r>
              <a:rPr lang="es-ES" b="1" dirty="0"/>
              <a:t>Guías de Prácticas de FV (</a:t>
            </a:r>
            <a:r>
              <a:rPr lang="es-ES" b="1" err="1"/>
              <a:t>GVPs</a:t>
            </a:r>
            <a:r>
              <a:rPr lang="es-ES" b="1" dirty="0"/>
              <a:t>) por la EMA. </a:t>
            </a:r>
          </a:p>
          <a:p>
            <a:pPr algn="just">
              <a:buSzPct val="114999"/>
            </a:pPr>
            <a:r>
              <a:rPr lang="es-ES" b="1" dirty="0"/>
              <a:t>2020</a:t>
            </a:r>
            <a:r>
              <a:rPr lang="es-ES" dirty="0"/>
              <a:t>: queda patente la </a:t>
            </a:r>
            <a:r>
              <a:rPr lang="es-ES" b="1" dirty="0"/>
              <a:t>importancia </a:t>
            </a:r>
            <a:r>
              <a:rPr lang="es-ES" dirty="0"/>
              <a:t>de la FV durante la </a:t>
            </a:r>
            <a:r>
              <a:rPr lang="es-ES" b="1" dirty="0"/>
              <a:t>pandemia </a:t>
            </a:r>
            <a:r>
              <a:rPr lang="es-ES" dirty="0"/>
              <a:t>en la evaluación de nuevas vacunas y medicamentos. </a:t>
            </a:r>
          </a:p>
        </p:txBody>
      </p:sp>
    </p:spTree>
    <p:extLst>
      <p:ext uri="{BB962C8B-B14F-4D97-AF65-F5344CB8AC3E}">
        <p14:creationId xmlns:p14="http://schemas.microsoft.com/office/powerpoint/2010/main" val="264336095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2602E1-CE08-DA16-A398-1FF0B5634DD0}"/>
              </a:ext>
            </a:extLst>
          </p:cNvPr>
          <p:cNvSpPr>
            <a:spLocks noGrp="1"/>
          </p:cNvSpPr>
          <p:nvPr>
            <p:ph type="title"/>
          </p:nvPr>
        </p:nvSpPr>
        <p:spPr/>
        <p:txBody>
          <a:bodyPr/>
          <a:lstStyle/>
          <a:p>
            <a:r>
              <a:rPr lang="es-ES" dirty="0"/>
              <a:t>Objetivos</a:t>
            </a:r>
          </a:p>
        </p:txBody>
      </p:sp>
      <p:sp>
        <p:nvSpPr>
          <p:cNvPr id="3" name="Marcador de contenido 2">
            <a:extLst>
              <a:ext uri="{FF2B5EF4-FFF2-40B4-BE49-F238E27FC236}">
                <a16:creationId xmlns:a16="http://schemas.microsoft.com/office/drawing/2014/main" id="{B31EBF8A-76F8-2695-5288-C2752CC147D5}"/>
              </a:ext>
            </a:extLst>
          </p:cNvPr>
          <p:cNvSpPr>
            <a:spLocks noGrp="1"/>
          </p:cNvSpPr>
          <p:nvPr>
            <p:ph idx="1"/>
          </p:nvPr>
        </p:nvSpPr>
        <p:spPr>
          <a:xfrm>
            <a:off x="1295401" y="2661316"/>
            <a:ext cx="9601196" cy="3318936"/>
          </a:xfrm>
        </p:spPr>
        <p:txBody>
          <a:bodyPr>
            <a:normAutofit fontScale="85000" lnSpcReduction="20000"/>
          </a:bodyPr>
          <a:lstStyle/>
          <a:p>
            <a:pPr algn="just"/>
            <a:r>
              <a:rPr lang="es-ES" dirty="0"/>
              <a:t>Garantizar la </a:t>
            </a:r>
            <a:r>
              <a:rPr lang="es-ES" b="1" dirty="0"/>
              <a:t>seguridad del paciente</a:t>
            </a:r>
            <a:r>
              <a:rPr lang="es-ES" dirty="0"/>
              <a:t>. </a:t>
            </a:r>
            <a:endParaRPr lang="es-ES"/>
          </a:p>
          <a:p>
            <a:pPr algn="just">
              <a:buSzPct val="114999"/>
            </a:pPr>
            <a:r>
              <a:rPr lang="es-ES" dirty="0"/>
              <a:t>Garantizar la evaluación continua del </a:t>
            </a:r>
            <a:r>
              <a:rPr lang="es-ES" b="1" dirty="0"/>
              <a:t>beneficio/riesgo</a:t>
            </a:r>
            <a:r>
              <a:rPr lang="es-ES" dirty="0"/>
              <a:t>. </a:t>
            </a:r>
          </a:p>
          <a:p>
            <a:pPr algn="just">
              <a:buSzPct val="114999"/>
            </a:pPr>
            <a:r>
              <a:rPr lang="es-ES" dirty="0"/>
              <a:t>Adquirir un mejor conocimiento del </a:t>
            </a:r>
            <a:r>
              <a:rPr lang="es-ES" b="1" dirty="0"/>
              <a:t>perfil de seguridad del producto</a:t>
            </a:r>
            <a:r>
              <a:rPr lang="es-ES" dirty="0"/>
              <a:t> y optimizar su uso. </a:t>
            </a:r>
          </a:p>
          <a:p>
            <a:pPr algn="just">
              <a:buSzPct val="114999"/>
            </a:pPr>
            <a:r>
              <a:rPr lang="es-ES" dirty="0"/>
              <a:t>Promover el </a:t>
            </a:r>
            <a:r>
              <a:rPr lang="es-ES" b="1" dirty="0"/>
              <a:t>adecuado uso</a:t>
            </a:r>
            <a:r>
              <a:rPr lang="es-ES" dirty="0"/>
              <a:t> del producto. </a:t>
            </a:r>
          </a:p>
          <a:p>
            <a:pPr algn="just">
              <a:buSzPct val="114999"/>
            </a:pPr>
            <a:r>
              <a:rPr lang="es-ES" dirty="0"/>
              <a:t>Tomar medidas para </a:t>
            </a:r>
            <a:r>
              <a:rPr lang="es-ES" b="1" dirty="0"/>
              <a:t>reducir riesgos</a:t>
            </a:r>
            <a:r>
              <a:rPr lang="es-ES" dirty="0"/>
              <a:t>. </a:t>
            </a:r>
          </a:p>
          <a:p>
            <a:pPr algn="just">
              <a:buSzPct val="114999"/>
            </a:pPr>
            <a:r>
              <a:rPr lang="es-ES" dirty="0"/>
              <a:t>Fortalecer la </a:t>
            </a:r>
            <a:r>
              <a:rPr lang="es-ES" b="1" dirty="0"/>
              <a:t>confianza </a:t>
            </a:r>
            <a:r>
              <a:rPr lang="es-ES" dirty="0"/>
              <a:t>de los pacientes y profesionales de la salud. </a:t>
            </a:r>
          </a:p>
          <a:p>
            <a:pPr algn="just">
              <a:buSzPct val="114999"/>
            </a:pPr>
            <a:r>
              <a:rPr lang="es-ES" b="1" dirty="0"/>
              <a:t>Monitorizar </a:t>
            </a:r>
            <a:r>
              <a:rPr lang="es-ES" dirty="0"/>
              <a:t>e informar proactivamente en materia de seguridad de los medicamentos. </a:t>
            </a:r>
          </a:p>
        </p:txBody>
      </p:sp>
    </p:spTree>
    <p:extLst>
      <p:ext uri="{BB962C8B-B14F-4D97-AF65-F5344CB8AC3E}">
        <p14:creationId xmlns:p14="http://schemas.microsoft.com/office/powerpoint/2010/main" val="1644736030"/>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346D-65E7-D52C-9DF4-E5903E4CD92F}"/>
              </a:ext>
            </a:extLst>
          </p:cNvPr>
          <p:cNvSpPr>
            <a:spLocks noGrp="1"/>
          </p:cNvSpPr>
          <p:nvPr>
            <p:ph type="ctrTitle"/>
          </p:nvPr>
        </p:nvSpPr>
        <p:spPr>
          <a:xfrm>
            <a:off x="2692398" y="2899830"/>
            <a:ext cx="6815669" cy="1515533"/>
          </a:xfrm>
        </p:spPr>
        <p:txBody>
          <a:bodyPr/>
          <a:lstStyle/>
          <a:p>
            <a:r>
              <a:rPr lang="es-ES" dirty="0"/>
              <a:t>¿En que consiste el trabajo de Desirée en FV?</a:t>
            </a:r>
          </a:p>
        </p:txBody>
      </p:sp>
    </p:spTree>
    <p:extLst>
      <p:ext uri="{BB962C8B-B14F-4D97-AF65-F5344CB8AC3E}">
        <p14:creationId xmlns:p14="http://schemas.microsoft.com/office/powerpoint/2010/main" val="1454835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123C54-2EED-E021-2F1E-5286F1382CDB}"/>
              </a:ext>
            </a:extLst>
          </p:cNvPr>
          <p:cNvSpPr>
            <a:spLocks noGrp="1"/>
          </p:cNvSpPr>
          <p:nvPr>
            <p:ph type="title"/>
          </p:nvPr>
        </p:nvSpPr>
        <p:spPr/>
        <p:txBody>
          <a:bodyPr/>
          <a:lstStyle/>
          <a:p>
            <a:r>
              <a:rPr lang="es-ES" dirty="0"/>
              <a:t>¿Qué información se debe notificar? </a:t>
            </a:r>
          </a:p>
        </p:txBody>
      </p:sp>
      <p:sp>
        <p:nvSpPr>
          <p:cNvPr id="3" name="Marcador de contenido 2">
            <a:extLst>
              <a:ext uri="{FF2B5EF4-FFF2-40B4-BE49-F238E27FC236}">
                <a16:creationId xmlns:a16="http://schemas.microsoft.com/office/drawing/2014/main" id="{5257AA8B-D59C-BD12-C23C-12DF27615B24}"/>
              </a:ext>
            </a:extLst>
          </p:cNvPr>
          <p:cNvSpPr>
            <a:spLocks noGrp="1"/>
          </p:cNvSpPr>
          <p:nvPr>
            <p:ph idx="1"/>
          </p:nvPr>
        </p:nvSpPr>
        <p:spPr/>
        <p:txBody>
          <a:bodyPr>
            <a:normAutofit fontScale="92500" lnSpcReduction="20000"/>
          </a:bodyPr>
          <a:lstStyle/>
          <a:p>
            <a:pPr marL="0" indent="0">
              <a:buNone/>
            </a:pPr>
            <a:r>
              <a:rPr lang="es-ES" b="1" dirty="0"/>
              <a:t>Definiciones: </a:t>
            </a:r>
            <a:endParaRPr lang="es-ES" dirty="0"/>
          </a:p>
          <a:p>
            <a:pPr algn="just">
              <a:buFont typeface="Calibri"/>
              <a:buChar char="-"/>
            </a:pPr>
            <a:r>
              <a:rPr lang="es-ES" b="1" dirty="0"/>
              <a:t>Reacción adversa:</a:t>
            </a:r>
            <a:r>
              <a:rPr lang="es-ES" dirty="0"/>
              <a:t> respuesta a un medicamento, que es nociva y no intencionada. Por definición, tiene al menos, una relación causal probable con el tratamiento. </a:t>
            </a:r>
            <a:r>
              <a:rPr lang="es-ES" err="1"/>
              <a:t>Ej</a:t>
            </a:r>
            <a:r>
              <a:rPr lang="es-ES" dirty="0"/>
              <a:t>: estoy tomando un tratamiento por vía sublingual y me inflama la superficie debajo de la lengua. </a:t>
            </a:r>
          </a:p>
          <a:p>
            <a:pPr algn="just">
              <a:buSzPct val="114999"/>
              <a:buFont typeface="Calibri"/>
              <a:buChar char="-"/>
            </a:pPr>
            <a:r>
              <a:rPr lang="es-ES" b="1" dirty="0"/>
              <a:t>Evento adverso</a:t>
            </a:r>
            <a:r>
              <a:rPr lang="es-ES" dirty="0"/>
              <a:t>: cualquier incidencia médica que se presente en un paciente al que se le ha administrado un medicamento (no necesariamente relacionada con el medicamento).</a:t>
            </a:r>
            <a:r>
              <a:rPr lang="es-ES" dirty="0" err="1"/>
              <a:t>Ej</a:t>
            </a:r>
            <a:r>
              <a:rPr lang="es-ES" dirty="0"/>
              <a:t>: estoy tomando un tratamiento para la alergia y me rompo una pierna mientras juego al fútbol. </a:t>
            </a:r>
          </a:p>
        </p:txBody>
      </p:sp>
    </p:spTree>
    <p:extLst>
      <p:ext uri="{BB962C8B-B14F-4D97-AF65-F5344CB8AC3E}">
        <p14:creationId xmlns:p14="http://schemas.microsoft.com/office/powerpoint/2010/main" val="2958020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857BCA6-C996-4709-B212-03E868B8405A}"/>
              </a:ext>
            </a:extLst>
          </p:cNvPr>
          <p:cNvSpPr>
            <a:spLocks noGrp="1"/>
          </p:cNvSpPr>
          <p:nvPr>
            <p:ph type="title"/>
          </p:nvPr>
        </p:nvSpPr>
        <p:spPr>
          <a:xfrm>
            <a:off x="-1025887" y="2781938"/>
            <a:ext cx="9946893" cy="1097765"/>
          </a:xfrm>
        </p:spPr>
        <p:txBody>
          <a:bodyPr vert="horz" lIns="91440" tIns="45720" rIns="91440" bIns="45720" rtlCol="0" anchor="ctr">
            <a:normAutofit fontScale="90000"/>
          </a:bodyPr>
          <a:lstStyle/>
          <a:p>
            <a:r>
              <a:rPr lang="en-US" sz="3600" b="1" dirty="0"/>
              <a:t>¿</a:t>
            </a:r>
            <a:r>
              <a:rPr lang="en-US" sz="3600" b="1" dirty="0" err="1"/>
              <a:t>Qué</a:t>
            </a:r>
            <a:r>
              <a:rPr lang="en-US" sz="3600" b="1" dirty="0"/>
              <a:t> son </a:t>
            </a:r>
            <a:r>
              <a:rPr lang="en-US" sz="3600" b="1" dirty="0" err="1"/>
              <a:t>los</a:t>
            </a:r>
            <a:r>
              <a:rPr lang="en-US" sz="3600" b="1" dirty="0"/>
              <a:t> Ensayos Clínicos?</a:t>
            </a:r>
            <a:br>
              <a:rPr lang="en-US" sz="3600" b="1" dirty="0"/>
            </a:br>
            <a:r>
              <a:rPr lang="en-US" sz="3600" b="1" dirty="0"/>
              <a:t>¿</a:t>
            </a:r>
            <a:r>
              <a:rPr lang="en-US" sz="3600" b="1" dirty="0" err="1"/>
              <a:t>Qué</a:t>
            </a:r>
            <a:r>
              <a:rPr lang="en-US" sz="3600" b="1" dirty="0"/>
              <a:t> es la </a:t>
            </a:r>
            <a:r>
              <a:rPr lang="en-US" sz="3600" b="1" dirty="0" err="1"/>
              <a:t>Farmaco</a:t>
            </a:r>
            <a:r>
              <a:rPr lang="en-US" sz="3600" b="1" dirty="0"/>
              <a:t> </a:t>
            </a:r>
            <a:r>
              <a:rPr lang="en-US" sz="3600" b="1" dirty="0" err="1"/>
              <a:t>Vigilancia</a:t>
            </a:r>
            <a:r>
              <a:rPr lang="en-US" sz="3600" b="1" dirty="0"/>
              <a:t>? </a:t>
            </a:r>
          </a:p>
        </p:txBody>
      </p:sp>
      <p:pic>
        <p:nvPicPr>
          <p:cNvPr id="3" name="Picture 2" descr="A picture containing text, businesscard&#10;&#10;Description automatically generated">
            <a:extLst>
              <a:ext uri="{FF2B5EF4-FFF2-40B4-BE49-F238E27FC236}">
                <a16:creationId xmlns:a16="http://schemas.microsoft.com/office/drawing/2014/main" id="{F58AF68C-AC17-6D23-5922-BF67ABC88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160" y="1686219"/>
            <a:ext cx="3829066" cy="3846160"/>
          </a:xfrm>
          <a:prstGeom prst="flowChartConnector">
            <a:avLst/>
          </a:prstGeom>
        </p:spPr>
      </p:pic>
    </p:spTree>
    <p:extLst>
      <p:ext uri="{BB962C8B-B14F-4D97-AF65-F5344CB8AC3E}">
        <p14:creationId xmlns:p14="http://schemas.microsoft.com/office/powerpoint/2010/main" val="426383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BECB8-B529-7E84-2D58-6FB4EF720C88}"/>
              </a:ext>
            </a:extLst>
          </p:cNvPr>
          <p:cNvSpPr>
            <a:spLocks noGrp="1"/>
          </p:cNvSpPr>
          <p:nvPr>
            <p:ph type="title"/>
          </p:nvPr>
        </p:nvSpPr>
        <p:spPr/>
        <p:txBody>
          <a:bodyPr/>
          <a:lstStyle/>
          <a:p>
            <a:r>
              <a:rPr lang="es-ES" dirty="0"/>
              <a:t>Tipos de reacciones adversas</a:t>
            </a:r>
          </a:p>
        </p:txBody>
      </p:sp>
      <p:sp>
        <p:nvSpPr>
          <p:cNvPr id="3" name="Marcador de contenido 2">
            <a:extLst>
              <a:ext uri="{FF2B5EF4-FFF2-40B4-BE49-F238E27FC236}">
                <a16:creationId xmlns:a16="http://schemas.microsoft.com/office/drawing/2014/main" id="{E7FEC2A1-E198-D8A3-C6C6-E2EAFC2CBD7D}"/>
              </a:ext>
            </a:extLst>
          </p:cNvPr>
          <p:cNvSpPr>
            <a:spLocks noGrp="1"/>
          </p:cNvSpPr>
          <p:nvPr>
            <p:ph idx="1"/>
          </p:nvPr>
        </p:nvSpPr>
        <p:spPr/>
        <p:txBody>
          <a:bodyPr>
            <a:normAutofit fontScale="85000" lnSpcReduction="10000"/>
          </a:bodyPr>
          <a:lstStyle/>
          <a:p>
            <a:r>
              <a:rPr lang="es-ES" dirty="0"/>
              <a:t>Las reacciones adversas a medicamentos (RAM) se clasifican en dos grupos principales: </a:t>
            </a:r>
          </a:p>
          <a:p>
            <a:pPr marL="0" indent="0">
              <a:buSzPct val="114999"/>
              <a:buNone/>
            </a:pPr>
            <a:r>
              <a:rPr lang="es-ES" dirty="0"/>
              <a:t>   * No graves. Tenemos 90 días para mandar estos casos a las autoridades. </a:t>
            </a:r>
          </a:p>
          <a:p>
            <a:pPr marL="0" indent="0">
              <a:buNone/>
            </a:pPr>
            <a:r>
              <a:rPr lang="es-ES" dirty="0"/>
              <a:t>    * Graves: si cumplen criterios de gravedad que son: causar la muerte del </a:t>
            </a:r>
            <a:r>
              <a:rPr lang="es-ES" dirty="0" err="1"/>
              <a:t>apciente</a:t>
            </a:r>
            <a:r>
              <a:rPr lang="es-ES" dirty="0"/>
              <a:t>, amenazar vida del paciente, causar o prolongar hospitalización, producir incapacidad permanente o temporal, producir daño congénito, otra condición médica importante. Además la EMA tiene un listado de </a:t>
            </a:r>
            <a:r>
              <a:rPr lang="es-ES" dirty="0" err="1"/>
              <a:t>Important</a:t>
            </a:r>
            <a:r>
              <a:rPr lang="es-ES" dirty="0"/>
              <a:t> Medical </a:t>
            </a:r>
            <a:r>
              <a:rPr lang="es-ES" dirty="0" err="1"/>
              <a:t>Events</a:t>
            </a:r>
            <a:r>
              <a:rPr lang="es-ES" dirty="0"/>
              <a:t> (donde se especifican todos los tipos de RAM graves). Tenemos 15 días para mandar estos casos a las autoridades (contando desde el primer día que alguien de tu compañía se entera del caso). </a:t>
            </a:r>
          </a:p>
        </p:txBody>
      </p:sp>
    </p:spTree>
    <p:extLst>
      <p:ext uri="{BB962C8B-B14F-4D97-AF65-F5344CB8AC3E}">
        <p14:creationId xmlns:p14="http://schemas.microsoft.com/office/powerpoint/2010/main" val="80966987"/>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578FB401-DEF8-A20E-B3BB-E1270F1AFB39}"/>
              </a:ext>
            </a:extLst>
          </p:cNvPr>
          <p:cNvSpPr txBox="1">
            <a:spLocks/>
          </p:cNvSpPr>
          <p:nvPr/>
        </p:nvSpPr>
        <p:spPr>
          <a:xfrm>
            <a:off x="1138164" y="885370"/>
            <a:ext cx="9915672" cy="1303867"/>
          </a:xfrm>
          <a:prstGeom prst="rect">
            <a:avLst/>
          </a:prstGeom>
        </p:spPr>
        <p:txBody>
          <a:bodyPr lIns="91440" tIns="45720" rIns="91440" bIns="45720" anchor="t"/>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600" dirty="0"/>
              <a:t>Situaciones especiales que se deben notificar (a pesar de que no exista una reacción adversa asociada como tal) </a:t>
            </a:r>
          </a:p>
        </p:txBody>
      </p:sp>
      <p:pic>
        <p:nvPicPr>
          <p:cNvPr id="7" name="Imagen 6" descr="Diagrama&#10;&#10;El contenido generado por inteligencia artificial puede ser incorrecto.">
            <a:extLst>
              <a:ext uri="{FF2B5EF4-FFF2-40B4-BE49-F238E27FC236}">
                <a16:creationId xmlns:a16="http://schemas.microsoft.com/office/drawing/2014/main" id="{7AE8A416-4FF1-C29F-7C10-007D35E03845}"/>
              </a:ext>
            </a:extLst>
          </p:cNvPr>
          <p:cNvPicPr>
            <a:picLocks noChangeAspect="1"/>
          </p:cNvPicPr>
          <p:nvPr/>
        </p:nvPicPr>
        <p:blipFill>
          <a:blip r:embed="rId3"/>
          <a:stretch>
            <a:fillRect/>
          </a:stretch>
        </p:blipFill>
        <p:spPr>
          <a:xfrm>
            <a:off x="2926897" y="2854098"/>
            <a:ext cx="6324600" cy="3150054"/>
          </a:xfrm>
          <a:prstGeom prst="rect">
            <a:avLst/>
          </a:prstGeom>
        </p:spPr>
      </p:pic>
    </p:spTree>
    <p:extLst>
      <p:ext uri="{BB962C8B-B14F-4D97-AF65-F5344CB8AC3E}">
        <p14:creationId xmlns:p14="http://schemas.microsoft.com/office/powerpoint/2010/main" val="2098346909"/>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D6DAE2-C3CD-9F0D-3435-BE4E3CD5E88E}"/>
              </a:ext>
            </a:extLst>
          </p:cNvPr>
          <p:cNvSpPr>
            <a:spLocks noGrp="1"/>
          </p:cNvSpPr>
          <p:nvPr>
            <p:ph type="title"/>
          </p:nvPr>
        </p:nvSpPr>
        <p:spPr/>
        <p:txBody>
          <a:bodyPr>
            <a:normAutofit/>
          </a:bodyPr>
          <a:lstStyle/>
          <a:p>
            <a:r>
              <a:rPr lang="es-ES" dirty="0"/>
              <a:t>Información mínima necesaria  </a:t>
            </a:r>
          </a:p>
        </p:txBody>
      </p:sp>
      <p:sp>
        <p:nvSpPr>
          <p:cNvPr id="4" name="CuadroTexto 3">
            <a:extLst>
              <a:ext uri="{FF2B5EF4-FFF2-40B4-BE49-F238E27FC236}">
                <a16:creationId xmlns:a16="http://schemas.microsoft.com/office/drawing/2014/main" id="{1335A4F2-2B96-C46C-9810-7A900418C541}"/>
              </a:ext>
            </a:extLst>
          </p:cNvPr>
          <p:cNvSpPr txBox="1"/>
          <p:nvPr/>
        </p:nvSpPr>
        <p:spPr>
          <a:xfrm>
            <a:off x="851627" y="2807682"/>
            <a:ext cx="2381602" cy="313932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b="1" dirty="0"/>
              <a:t>PACIENTE</a:t>
            </a:r>
            <a:r>
              <a:rPr lang="es-ES" dirty="0"/>
              <a:t>: algún dato del paciente, como fecha de nacimiento, edad, género, grupo de edad, iniciales. </a:t>
            </a:r>
          </a:p>
          <a:p>
            <a:pPr algn="just"/>
            <a:endParaRPr lang="es-ES" dirty="0"/>
          </a:p>
          <a:p>
            <a:pPr algn="just"/>
            <a:endParaRPr lang="es-ES" dirty="0"/>
          </a:p>
          <a:p>
            <a:pPr algn="just"/>
            <a:endParaRPr lang="es-ES" dirty="0"/>
          </a:p>
          <a:p>
            <a:pPr algn="just"/>
            <a:endParaRPr lang="es-ES" dirty="0"/>
          </a:p>
          <a:p>
            <a:pPr algn="just"/>
            <a:endParaRPr lang="es-ES" dirty="0"/>
          </a:p>
        </p:txBody>
      </p:sp>
      <p:sp>
        <p:nvSpPr>
          <p:cNvPr id="5" name="CuadroTexto 4">
            <a:extLst>
              <a:ext uri="{FF2B5EF4-FFF2-40B4-BE49-F238E27FC236}">
                <a16:creationId xmlns:a16="http://schemas.microsoft.com/office/drawing/2014/main" id="{6AE11E2F-DAF2-3B2D-CA28-3C6DD901F76F}"/>
              </a:ext>
            </a:extLst>
          </p:cNvPr>
          <p:cNvSpPr txBox="1"/>
          <p:nvPr/>
        </p:nvSpPr>
        <p:spPr>
          <a:xfrm>
            <a:off x="3514244" y="2802377"/>
            <a:ext cx="2381602" cy="313932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b="1" dirty="0"/>
              <a:t>TRATAMIENTO SOSPECHOSO:</a:t>
            </a:r>
            <a:r>
              <a:rPr lang="es-ES" dirty="0"/>
              <a:t> nombre comercial o  principio activo, número de lote. </a:t>
            </a:r>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p:txBody>
      </p:sp>
      <p:sp>
        <p:nvSpPr>
          <p:cNvPr id="6" name="CuadroTexto 5">
            <a:extLst>
              <a:ext uri="{FF2B5EF4-FFF2-40B4-BE49-F238E27FC236}">
                <a16:creationId xmlns:a16="http://schemas.microsoft.com/office/drawing/2014/main" id="{EB06926C-3603-0D34-43C3-9D8446EF7936}"/>
              </a:ext>
            </a:extLst>
          </p:cNvPr>
          <p:cNvSpPr txBox="1"/>
          <p:nvPr/>
        </p:nvSpPr>
        <p:spPr>
          <a:xfrm>
            <a:off x="6095219" y="2807680"/>
            <a:ext cx="2381602" cy="313932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t>REACCIÓN </a:t>
            </a:r>
            <a:endParaRPr lang="es-ES"/>
          </a:p>
          <a:p>
            <a:pPr algn="ctr"/>
            <a:r>
              <a:rPr lang="es-ES" b="1" dirty="0"/>
              <a:t>O </a:t>
            </a:r>
            <a:endParaRPr lang="es-ES"/>
          </a:p>
          <a:p>
            <a:pPr algn="ctr"/>
            <a:r>
              <a:rPr lang="es-ES" b="1" dirty="0"/>
              <a:t> EVENTO ADVERSO/A</a:t>
            </a:r>
          </a:p>
          <a:p>
            <a:pPr algn="ctr"/>
            <a:endParaRPr lang="es-ES" b="1" dirty="0"/>
          </a:p>
          <a:p>
            <a:pPr algn="ctr"/>
            <a:endParaRPr lang="es-ES" b="1" dirty="0"/>
          </a:p>
          <a:p>
            <a:pPr algn="ctr"/>
            <a:endParaRPr lang="es-ES" b="1" dirty="0"/>
          </a:p>
          <a:p>
            <a:pPr algn="ctr"/>
            <a:endParaRPr lang="es-ES" b="1" dirty="0"/>
          </a:p>
          <a:p>
            <a:pPr algn="ctr"/>
            <a:endParaRPr lang="es-ES" b="1" dirty="0"/>
          </a:p>
          <a:p>
            <a:pPr algn="ctr"/>
            <a:endParaRPr lang="es-ES" b="1" dirty="0"/>
          </a:p>
          <a:p>
            <a:pPr algn="ctr"/>
            <a:endParaRPr lang="es-ES" b="1" dirty="0"/>
          </a:p>
        </p:txBody>
      </p:sp>
      <p:sp>
        <p:nvSpPr>
          <p:cNvPr id="7" name="CuadroTexto 6">
            <a:extLst>
              <a:ext uri="{FF2B5EF4-FFF2-40B4-BE49-F238E27FC236}">
                <a16:creationId xmlns:a16="http://schemas.microsoft.com/office/drawing/2014/main" id="{3348AAE0-A968-F28F-1C9D-0B7D7AFC5A0A}"/>
              </a:ext>
            </a:extLst>
          </p:cNvPr>
          <p:cNvSpPr txBox="1"/>
          <p:nvPr/>
        </p:nvSpPr>
        <p:spPr>
          <a:xfrm>
            <a:off x="8717015" y="2807679"/>
            <a:ext cx="2381602" cy="313932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b="1" dirty="0"/>
              <a:t>NOTIFICADOR: </a:t>
            </a:r>
            <a:r>
              <a:rPr lang="es-ES" dirty="0"/>
              <a:t>si es un </a:t>
            </a:r>
            <a:r>
              <a:rPr lang="es-ES" err="1"/>
              <a:t>consumer</a:t>
            </a:r>
            <a:r>
              <a:rPr lang="es-ES" dirty="0"/>
              <a:t> o </a:t>
            </a:r>
            <a:r>
              <a:rPr lang="es-ES" err="1"/>
              <a:t>health</a:t>
            </a:r>
            <a:r>
              <a:rPr lang="es-ES" dirty="0"/>
              <a:t> care </a:t>
            </a:r>
            <a:r>
              <a:rPr lang="es-ES" err="1"/>
              <a:t>professional</a:t>
            </a:r>
            <a:r>
              <a:rPr lang="es-ES" dirty="0"/>
              <a:t>, y datos de contacto a ser posible por si hay que obtener más información</a:t>
            </a:r>
            <a:r>
              <a:rPr lang="es-ES" b="1" dirty="0"/>
              <a:t>. </a:t>
            </a:r>
          </a:p>
          <a:p>
            <a:pPr algn="just"/>
            <a:endParaRPr lang="es-ES" b="1" dirty="0"/>
          </a:p>
          <a:p>
            <a:pPr algn="just"/>
            <a:endParaRPr lang="es-ES" b="1" dirty="0"/>
          </a:p>
          <a:p>
            <a:pPr algn="just"/>
            <a:endParaRPr lang="es-ES" b="1" dirty="0"/>
          </a:p>
        </p:txBody>
      </p:sp>
    </p:spTree>
    <p:extLst>
      <p:ext uri="{BB962C8B-B14F-4D97-AF65-F5344CB8AC3E}">
        <p14:creationId xmlns:p14="http://schemas.microsoft.com/office/powerpoint/2010/main" val="169421593"/>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0EFF44-14BF-98FF-E500-7336D30151DE}"/>
              </a:ext>
            </a:extLst>
          </p:cNvPr>
          <p:cNvSpPr>
            <a:spLocks noGrp="1"/>
          </p:cNvSpPr>
          <p:nvPr>
            <p:ph type="title"/>
          </p:nvPr>
        </p:nvSpPr>
        <p:spPr/>
        <p:txBody>
          <a:bodyPr>
            <a:normAutofit fontScale="90000"/>
          </a:bodyPr>
          <a:lstStyle/>
          <a:p>
            <a:r>
              <a:rPr lang="es-ES" dirty="0"/>
              <a:t>Posibles fuentes de información de FV</a:t>
            </a:r>
          </a:p>
        </p:txBody>
      </p:sp>
      <p:sp>
        <p:nvSpPr>
          <p:cNvPr id="3" name="Marcador de contenido 2">
            <a:extLst>
              <a:ext uri="{FF2B5EF4-FFF2-40B4-BE49-F238E27FC236}">
                <a16:creationId xmlns:a16="http://schemas.microsoft.com/office/drawing/2014/main" id="{D7D8C2B8-047B-3C06-D660-75D1FF8DB833}"/>
              </a:ext>
            </a:extLst>
          </p:cNvPr>
          <p:cNvSpPr>
            <a:spLocks noGrp="1"/>
          </p:cNvSpPr>
          <p:nvPr>
            <p:ph idx="1"/>
          </p:nvPr>
        </p:nvSpPr>
        <p:spPr/>
        <p:txBody>
          <a:bodyPr>
            <a:normAutofit fontScale="92500"/>
          </a:bodyPr>
          <a:lstStyle/>
          <a:p>
            <a:r>
              <a:rPr lang="es-ES" dirty="0"/>
              <a:t>Profesionales sanitarios. </a:t>
            </a:r>
          </a:p>
          <a:p>
            <a:pPr>
              <a:buSzPct val="114999"/>
            </a:pPr>
            <a:r>
              <a:rPr lang="es-ES" dirty="0"/>
              <a:t>Consumidores. </a:t>
            </a:r>
          </a:p>
          <a:p>
            <a:pPr>
              <a:buSzPct val="114999"/>
            </a:pPr>
            <a:r>
              <a:rPr lang="es-ES" dirty="0"/>
              <a:t>Literatura científica (monitorización continuada de la literatura).  </a:t>
            </a:r>
          </a:p>
          <a:p>
            <a:pPr>
              <a:buSzPct val="114999"/>
            </a:pPr>
            <a:r>
              <a:rPr lang="es-ES" dirty="0"/>
              <a:t>Estudios que la propia compañía diseña (ensayos clínicos, estudios de apoyo a pacientes, estudios </a:t>
            </a:r>
            <a:r>
              <a:rPr lang="es-ES" dirty="0" err="1"/>
              <a:t>post-autorización</a:t>
            </a:r>
            <a:r>
              <a:rPr lang="es-ES" dirty="0"/>
              <a:t>, </a:t>
            </a:r>
            <a:r>
              <a:rPr lang="es-ES" dirty="0" err="1"/>
              <a:t>etc</a:t>
            </a:r>
            <a:r>
              <a:rPr lang="es-ES" dirty="0"/>
              <a:t>). </a:t>
            </a:r>
          </a:p>
          <a:p>
            <a:pPr>
              <a:buSzPct val="114999"/>
            </a:pPr>
            <a:r>
              <a:rPr lang="es-ES" dirty="0"/>
              <a:t>Casos descargados de la base de datos </a:t>
            </a:r>
            <a:r>
              <a:rPr lang="es-ES" dirty="0" err="1"/>
              <a:t>Eudravigilance</a:t>
            </a:r>
            <a:r>
              <a:rPr lang="es-ES" dirty="0"/>
              <a:t>. </a:t>
            </a:r>
          </a:p>
          <a:p>
            <a:pPr>
              <a:buSzPct val="114999"/>
            </a:pPr>
            <a:r>
              <a:rPr lang="es-ES" dirty="0"/>
              <a:t>Redes sociales u otros departamentos de tu compañía. </a:t>
            </a:r>
          </a:p>
        </p:txBody>
      </p:sp>
    </p:spTree>
    <p:extLst>
      <p:ext uri="{BB962C8B-B14F-4D97-AF65-F5344CB8AC3E}">
        <p14:creationId xmlns:p14="http://schemas.microsoft.com/office/powerpoint/2010/main" val="3437649643"/>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EAC756-EF26-F8CF-4D55-81365266CEFB}"/>
              </a:ext>
            </a:extLst>
          </p:cNvPr>
          <p:cNvSpPr>
            <a:spLocks noGrp="1"/>
          </p:cNvSpPr>
          <p:nvPr>
            <p:ph type="title"/>
          </p:nvPr>
        </p:nvSpPr>
        <p:spPr>
          <a:xfrm>
            <a:off x="1295402" y="413656"/>
            <a:ext cx="9601196" cy="1303867"/>
          </a:xfrm>
        </p:spPr>
        <p:txBody>
          <a:bodyPr/>
          <a:lstStyle/>
          <a:p>
            <a:r>
              <a:rPr lang="es-ES" dirty="0"/>
              <a:t>De Laboratorio a FV</a:t>
            </a:r>
          </a:p>
        </p:txBody>
      </p:sp>
      <p:sp>
        <p:nvSpPr>
          <p:cNvPr id="3" name="Marcador de contenido 2">
            <a:extLst>
              <a:ext uri="{FF2B5EF4-FFF2-40B4-BE49-F238E27FC236}">
                <a16:creationId xmlns:a16="http://schemas.microsoft.com/office/drawing/2014/main" id="{F03ACAB6-8B68-DA94-4619-9E17BF9E125B}"/>
              </a:ext>
            </a:extLst>
          </p:cNvPr>
          <p:cNvSpPr>
            <a:spLocks noGrp="1"/>
          </p:cNvSpPr>
          <p:nvPr>
            <p:ph idx="1"/>
          </p:nvPr>
        </p:nvSpPr>
        <p:spPr>
          <a:xfrm>
            <a:off x="430593" y="1600935"/>
            <a:ext cx="11330814" cy="3355221"/>
          </a:xfrm>
        </p:spPr>
        <p:txBody>
          <a:bodyPr vert="horz" lIns="91440" tIns="45720" rIns="91440" bIns="45720" rtlCol="0" anchor="t">
            <a:noAutofit/>
          </a:bodyPr>
          <a:lstStyle/>
          <a:p>
            <a:r>
              <a:rPr lang="es-ES" sz="2000" b="1" dirty="0"/>
              <a:t>¿Cosas valorables/aplicables desde el trabajo de laboratorio al de FV? </a:t>
            </a:r>
          </a:p>
          <a:p>
            <a:pPr marL="0" indent="0">
              <a:buSzPct val="114999"/>
              <a:buNone/>
            </a:pPr>
            <a:r>
              <a:rPr lang="es-ES" sz="1400" dirty="0"/>
              <a:t>-Trabajo metódico. En FV, todo sigue un </a:t>
            </a:r>
            <a:r>
              <a:rPr lang="es-ES" sz="1400" dirty="0" err="1"/>
              <a:t>template</a:t>
            </a:r>
            <a:r>
              <a:rPr lang="es-ES" sz="1400" dirty="0"/>
              <a:t>, y aunque en ocasiones hay que interpretar el caso desde el punto de vista </a:t>
            </a:r>
            <a:r>
              <a:rPr lang="es-ES" sz="1400" dirty="0" err="1"/>
              <a:t>cientifico</a:t>
            </a:r>
            <a:r>
              <a:rPr lang="es-ES" sz="1400" dirty="0"/>
              <a:t> (los consumidores a veces nos expresan de una manera muy exacta o científica), los casos de FV se gestionan de una determinada manera siguiendo estrictos </a:t>
            </a:r>
            <a:r>
              <a:rPr lang="es-ES" sz="1400" dirty="0" err="1"/>
              <a:t>templates</a:t>
            </a:r>
            <a:r>
              <a:rPr lang="es-ES" sz="1400" dirty="0"/>
              <a:t>. </a:t>
            </a:r>
          </a:p>
          <a:p>
            <a:pPr marL="0" indent="0">
              <a:buNone/>
            </a:pPr>
            <a:r>
              <a:rPr lang="es-ES" sz="1400" dirty="0"/>
              <a:t>-Trabajo minucioso y atención a los detalles. Muy importante analizar los datos que te llegan y evaluar si tienen sentido. No tendría sentido un evento que sucede antes de empezar una terapia (puede ser un error de transcripción pero hay que estar atento para pedir una aclaración). </a:t>
            </a:r>
          </a:p>
          <a:p>
            <a:pPr marL="0" indent="0">
              <a:buNone/>
            </a:pPr>
            <a:r>
              <a:rPr lang="es-ES" sz="1400" dirty="0"/>
              <a:t>-Base científica para conocer las patologías con las que trabajas. Ej. Si un médico te reporta síntomas que podrían encajar con un diagnóstico de una enfermedad en concreta podemos pedir más información e intentar saber si existe un diagnóstico. </a:t>
            </a:r>
          </a:p>
          <a:p>
            <a:pPr marL="0" indent="0">
              <a:buNone/>
            </a:pPr>
            <a:r>
              <a:rPr lang="es-ES" sz="1400" dirty="0"/>
              <a:t>-Trabajo cumpliendo estrictos </a:t>
            </a:r>
            <a:r>
              <a:rPr lang="es-ES" sz="1400" dirty="0" err="1"/>
              <a:t>deadline</a:t>
            </a:r>
            <a:r>
              <a:rPr lang="es-ES" sz="1400" dirty="0"/>
              <a:t> de tiempo (como para entregar un </a:t>
            </a:r>
            <a:r>
              <a:rPr lang="es-ES" sz="1400" dirty="0" err="1"/>
              <a:t>paper</a:t>
            </a:r>
            <a:r>
              <a:rPr lang="es-ES" sz="1400" dirty="0"/>
              <a:t> :). Los plazos son muy ajustados (especialmente en casos graves), </a:t>
            </a:r>
            <a:r>
              <a:rPr lang="es-ES" sz="1400" dirty="0" err="1"/>
              <a:t>indcependientemente</a:t>
            </a:r>
            <a:r>
              <a:rPr lang="es-ES" sz="1400" dirty="0"/>
              <a:t> de días festivos o fines de </a:t>
            </a:r>
            <a:r>
              <a:rPr lang="es-ES" sz="1400" dirty="0" err="1"/>
              <a:t>semana,por</a:t>
            </a:r>
            <a:r>
              <a:rPr lang="es-ES" sz="1400" dirty="0"/>
              <a:t> lo que es importante priorizar bien. </a:t>
            </a:r>
          </a:p>
          <a:p>
            <a:pPr marL="0" indent="0">
              <a:buNone/>
            </a:pPr>
            <a:r>
              <a:rPr lang="es-ES" sz="1400" dirty="0"/>
              <a:t>-"La incertidumbre". Nunca sabes cuántos casos van a ser notificados ese día. De nuevo, importante por ello la organización y la priorización del tiempo. </a:t>
            </a:r>
          </a:p>
          <a:p>
            <a:pPr marL="0" indent="0">
              <a:buNone/>
            </a:pPr>
            <a:r>
              <a:rPr lang="es-ES" sz="1400" dirty="0"/>
              <a:t>-Capacidad para la evaluación científica y para evaluar con la información disponible si la reacción puede tener una relación causal con tu tratamiento o no</a:t>
            </a:r>
            <a:r>
              <a:rPr lang="es-ES" sz="2000" dirty="0"/>
              <a:t>. </a:t>
            </a:r>
          </a:p>
        </p:txBody>
      </p:sp>
    </p:spTree>
    <p:extLst>
      <p:ext uri="{BB962C8B-B14F-4D97-AF65-F5344CB8AC3E}">
        <p14:creationId xmlns:p14="http://schemas.microsoft.com/office/powerpoint/2010/main" val="3772203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247175C4-2202-47CF-A515-DE86EB676229}"/>
              </a:ext>
            </a:extLst>
          </p:cNvPr>
          <p:cNvSpPr>
            <a:spLocks noGrp="1"/>
          </p:cNvSpPr>
          <p:nvPr>
            <p:ph type="title"/>
          </p:nvPr>
        </p:nvSpPr>
        <p:spPr>
          <a:xfrm>
            <a:off x="1119257" y="462623"/>
            <a:ext cx="9601196" cy="1303867"/>
          </a:xfrm>
        </p:spPr>
        <p:txBody>
          <a:bodyPr>
            <a:normAutofit fontScale="90000"/>
          </a:bodyPr>
          <a:lstStyle/>
          <a:p>
            <a:r>
              <a:rPr lang="es-ES" b="1" dirty="0"/>
              <a:t>¿Qué hay en </a:t>
            </a:r>
            <a:r>
              <a:rPr lang="es-ES" b="1" dirty="0" err="1"/>
              <a:t>linkedin</a:t>
            </a:r>
            <a:r>
              <a:rPr lang="es-ES" b="1" dirty="0"/>
              <a:t>?– Farmacovigilancia </a:t>
            </a:r>
          </a:p>
        </p:txBody>
      </p:sp>
      <p:pic>
        <p:nvPicPr>
          <p:cNvPr id="4" name="Picture 3">
            <a:extLst>
              <a:ext uri="{FF2B5EF4-FFF2-40B4-BE49-F238E27FC236}">
                <a16:creationId xmlns:a16="http://schemas.microsoft.com/office/drawing/2014/main" id="{49A7D391-4365-4AF7-B27F-ECD562B44A8F}"/>
              </a:ext>
            </a:extLst>
          </p:cNvPr>
          <p:cNvPicPr>
            <a:picLocks noChangeAspect="1"/>
          </p:cNvPicPr>
          <p:nvPr/>
        </p:nvPicPr>
        <p:blipFill>
          <a:blip r:embed="rId4"/>
          <a:stretch>
            <a:fillRect/>
          </a:stretch>
        </p:blipFill>
        <p:spPr>
          <a:xfrm>
            <a:off x="181950" y="1766489"/>
            <a:ext cx="6461221" cy="3765301"/>
          </a:xfrm>
          <a:prstGeom prst="rect">
            <a:avLst/>
          </a:prstGeom>
        </p:spPr>
      </p:pic>
      <p:pic>
        <p:nvPicPr>
          <p:cNvPr id="9" name="Picture 8">
            <a:extLst>
              <a:ext uri="{FF2B5EF4-FFF2-40B4-BE49-F238E27FC236}">
                <a16:creationId xmlns:a16="http://schemas.microsoft.com/office/drawing/2014/main" id="{9010B0BB-79EC-445D-8D73-1120A6A315C1}"/>
              </a:ext>
            </a:extLst>
          </p:cNvPr>
          <p:cNvPicPr>
            <a:picLocks noChangeAspect="1"/>
          </p:cNvPicPr>
          <p:nvPr/>
        </p:nvPicPr>
        <p:blipFill>
          <a:blip r:embed="rId5"/>
          <a:stretch>
            <a:fillRect/>
          </a:stretch>
        </p:blipFill>
        <p:spPr>
          <a:xfrm>
            <a:off x="8570516" y="1330470"/>
            <a:ext cx="2968920" cy="2634458"/>
          </a:xfrm>
          <a:prstGeom prst="rect">
            <a:avLst/>
          </a:prstGeom>
        </p:spPr>
      </p:pic>
      <p:pic>
        <p:nvPicPr>
          <p:cNvPr id="5" name="Picture 4">
            <a:extLst>
              <a:ext uri="{FF2B5EF4-FFF2-40B4-BE49-F238E27FC236}">
                <a16:creationId xmlns:a16="http://schemas.microsoft.com/office/drawing/2014/main" id="{511C1FD5-B2C0-8E3D-4F6D-A912831BD68F}"/>
              </a:ext>
            </a:extLst>
          </p:cNvPr>
          <p:cNvPicPr>
            <a:picLocks noChangeAspect="1"/>
          </p:cNvPicPr>
          <p:nvPr/>
        </p:nvPicPr>
        <p:blipFill>
          <a:blip r:embed="rId6"/>
          <a:stretch>
            <a:fillRect/>
          </a:stretch>
        </p:blipFill>
        <p:spPr>
          <a:xfrm>
            <a:off x="6643171" y="4445895"/>
            <a:ext cx="5426094" cy="2339692"/>
          </a:xfrm>
          <a:prstGeom prst="rect">
            <a:avLst/>
          </a:prstGeom>
        </p:spPr>
      </p:pic>
    </p:spTree>
    <p:extLst>
      <p:ext uri="{BB962C8B-B14F-4D97-AF65-F5344CB8AC3E}">
        <p14:creationId xmlns:p14="http://schemas.microsoft.com/office/powerpoint/2010/main" val="3354974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F8D3-4E33-4FCE-8A51-352187B7A170}"/>
              </a:ext>
            </a:extLst>
          </p:cNvPr>
          <p:cNvSpPr>
            <a:spLocks noGrp="1"/>
          </p:cNvSpPr>
          <p:nvPr>
            <p:ph type="ctrTitle"/>
          </p:nvPr>
        </p:nvSpPr>
        <p:spPr>
          <a:xfrm>
            <a:off x="2688165" y="2785301"/>
            <a:ext cx="6815669" cy="1515533"/>
          </a:xfrm>
        </p:spPr>
        <p:txBody>
          <a:bodyPr/>
          <a:lstStyle/>
          <a:p>
            <a:r>
              <a:rPr lang="es-ES" dirty="0"/>
              <a:t>¿Que hace Lorena trabajando en ensayos clinicos</a:t>
            </a:r>
          </a:p>
        </p:txBody>
      </p:sp>
    </p:spTree>
    <p:extLst>
      <p:ext uri="{BB962C8B-B14F-4D97-AF65-F5344CB8AC3E}">
        <p14:creationId xmlns:p14="http://schemas.microsoft.com/office/powerpoint/2010/main" val="2597241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 name="Title 1">
            <a:extLst>
              <a:ext uri="{FF2B5EF4-FFF2-40B4-BE49-F238E27FC236}">
                <a16:creationId xmlns:a16="http://schemas.microsoft.com/office/drawing/2014/main" id="{EE87886C-75B4-44C0-B777-CF1F712BC8DE}"/>
              </a:ext>
            </a:extLst>
          </p:cNvPr>
          <p:cNvSpPr>
            <a:spLocks noGrp="1"/>
          </p:cNvSpPr>
          <p:nvPr>
            <p:ph type="title"/>
          </p:nvPr>
        </p:nvSpPr>
        <p:spPr>
          <a:xfrm>
            <a:off x="836612" y="141675"/>
            <a:ext cx="10515600" cy="1325563"/>
          </a:xfrm>
        </p:spPr>
        <p:txBody>
          <a:bodyPr/>
          <a:lstStyle/>
          <a:p>
            <a:pPr algn="ctr"/>
            <a:r>
              <a:rPr lang="es-ES" b="1" dirty="0"/>
              <a:t>¿Quién participa dentro de los EC?</a:t>
            </a:r>
          </a:p>
        </p:txBody>
      </p:sp>
      <mc:AlternateContent xmlns:mc="http://schemas.openxmlformats.org/markup-compatibility/2006" xmlns:p14="http://schemas.microsoft.com/office/powerpoint/2010/main">
        <mc:Choice Requires="p14">
          <p:contentPart p14:bwMode="auto" r:id="rId3">
            <p14:nvContentPartPr>
              <p14:cNvPr id="157" name="Ink 156">
                <a:extLst>
                  <a:ext uri="{FF2B5EF4-FFF2-40B4-BE49-F238E27FC236}">
                    <a16:creationId xmlns:a16="http://schemas.microsoft.com/office/drawing/2014/main" id="{1EEC011A-E209-42E2-81DC-6C4FE606C8B7}"/>
                  </a:ext>
                </a:extLst>
              </p14:cNvPr>
              <p14:cNvContentPartPr/>
              <p14:nvPr/>
            </p14:nvContentPartPr>
            <p14:xfrm>
              <a:off x="4237936" y="1534367"/>
              <a:ext cx="360" cy="360"/>
            </p14:xfrm>
          </p:contentPart>
        </mc:Choice>
        <mc:Fallback xmlns="">
          <p:pic>
            <p:nvPicPr>
              <p:cNvPr id="157" name="Ink 156">
                <a:extLst>
                  <a:ext uri="{FF2B5EF4-FFF2-40B4-BE49-F238E27FC236}">
                    <a16:creationId xmlns:a16="http://schemas.microsoft.com/office/drawing/2014/main" id="{1EEC011A-E209-42E2-81DC-6C4FE606C8B7}"/>
                  </a:ext>
                </a:extLst>
              </p:cNvPr>
              <p:cNvPicPr/>
              <p:nvPr/>
            </p:nvPicPr>
            <p:blipFill>
              <a:blip r:embed="rId4"/>
              <a:stretch>
                <a:fillRect/>
              </a:stretch>
            </p:blipFill>
            <p:spPr>
              <a:xfrm>
                <a:off x="4219936" y="1516367"/>
                <a:ext cx="36000" cy="36000"/>
              </a:xfrm>
              <a:prstGeom prst="rect">
                <a:avLst/>
              </a:prstGeom>
            </p:spPr>
          </p:pic>
        </mc:Fallback>
      </mc:AlternateContent>
      <p:pic>
        <p:nvPicPr>
          <p:cNvPr id="3" name="Picture 2">
            <a:extLst>
              <a:ext uri="{FF2B5EF4-FFF2-40B4-BE49-F238E27FC236}">
                <a16:creationId xmlns:a16="http://schemas.microsoft.com/office/drawing/2014/main" id="{D9A3C57D-3708-47EE-A91B-C6333F68B233}"/>
              </a:ext>
            </a:extLst>
          </p:cNvPr>
          <p:cNvPicPr>
            <a:picLocks noChangeAspect="1"/>
          </p:cNvPicPr>
          <p:nvPr/>
        </p:nvPicPr>
        <p:blipFill>
          <a:blip r:embed="rId5"/>
          <a:stretch>
            <a:fillRect/>
          </a:stretch>
        </p:blipFill>
        <p:spPr>
          <a:xfrm>
            <a:off x="2142508" y="1193354"/>
            <a:ext cx="1495425" cy="1771650"/>
          </a:xfrm>
          <a:prstGeom prst="rect">
            <a:avLst/>
          </a:prstGeom>
        </p:spPr>
      </p:pic>
      <p:pic>
        <p:nvPicPr>
          <p:cNvPr id="5" name="Picture 4">
            <a:extLst>
              <a:ext uri="{FF2B5EF4-FFF2-40B4-BE49-F238E27FC236}">
                <a16:creationId xmlns:a16="http://schemas.microsoft.com/office/drawing/2014/main" id="{E57BC63F-2E4D-4651-8243-D85EAC8FB5E6}"/>
              </a:ext>
            </a:extLst>
          </p:cNvPr>
          <p:cNvPicPr>
            <a:picLocks noChangeAspect="1"/>
          </p:cNvPicPr>
          <p:nvPr/>
        </p:nvPicPr>
        <p:blipFill>
          <a:blip r:embed="rId6"/>
          <a:stretch>
            <a:fillRect/>
          </a:stretch>
        </p:blipFill>
        <p:spPr>
          <a:xfrm>
            <a:off x="2142508" y="2999262"/>
            <a:ext cx="1619250" cy="1714500"/>
          </a:xfrm>
          <a:prstGeom prst="rect">
            <a:avLst/>
          </a:prstGeom>
        </p:spPr>
      </p:pic>
      <p:pic>
        <p:nvPicPr>
          <p:cNvPr id="8" name="Picture 7">
            <a:extLst>
              <a:ext uri="{FF2B5EF4-FFF2-40B4-BE49-F238E27FC236}">
                <a16:creationId xmlns:a16="http://schemas.microsoft.com/office/drawing/2014/main" id="{8109C0F5-2652-4135-B3A7-76F0BC343ACC}"/>
              </a:ext>
            </a:extLst>
          </p:cNvPr>
          <p:cNvPicPr>
            <a:picLocks noChangeAspect="1"/>
          </p:cNvPicPr>
          <p:nvPr/>
        </p:nvPicPr>
        <p:blipFill>
          <a:blip r:embed="rId7"/>
          <a:stretch>
            <a:fillRect/>
          </a:stretch>
        </p:blipFill>
        <p:spPr>
          <a:xfrm>
            <a:off x="2142508" y="4778936"/>
            <a:ext cx="1666875" cy="1466850"/>
          </a:xfrm>
          <a:prstGeom prst="rect">
            <a:avLst/>
          </a:prstGeom>
        </p:spPr>
      </p:pic>
      <p:pic>
        <p:nvPicPr>
          <p:cNvPr id="11" name="Picture 10">
            <a:extLst>
              <a:ext uri="{FF2B5EF4-FFF2-40B4-BE49-F238E27FC236}">
                <a16:creationId xmlns:a16="http://schemas.microsoft.com/office/drawing/2014/main" id="{AF8E9546-AE45-4993-9780-5538753A488E}"/>
              </a:ext>
            </a:extLst>
          </p:cNvPr>
          <p:cNvPicPr>
            <a:picLocks noChangeAspect="1"/>
          </p:cNvPicPr>
          <p:nvPr/>
        </p:nvPicPr>
        <p:blipFill>
          <a:blip r:embed="rId8"/>
          <a:stretch>
            <a:fillRect/>
          </a:stretch>
        </p:blipFill>
        <p:spPr>
          <a:xfrm>
            <a:off x="4962124" y="1193354"/>
            <a:ext cx="1847850" cy="1609725"/>
          </a:xfrm>
          <a:prstGeom prst="rect">
            <a:avLst/>
          </a:prstGeom>
        </p:spPr>
      </p:pic>
      <p:pic>
        <p:nvPicPr>
          <p:cNvPr id="13" name="Picture 12">
            <a:extLst>
              <a:ext uri="{FF2B5EF4-FFF2-40B4-BE49-F238E27FC236}">
                <a16:creationId xmlns:a16="http://schemas.microsoft.com/office/drawing/2014/main" id="{48366847-4B2F-4144-A393-69B74B8332A8}"/>
              </a:ext>
            </a:extLst>
          </p:cNvPr>
          <p:cNvPicPr>
            <a:picLocks noChangeAspect="1"/>
          </p:cNvPicPr>
          <p:nvPr/>
        </p:nvPicPr>
        <p:blipFill>
          <a:blip r:embed="rId9"/>
          <a:stretch>
            <a:fillRect/>
          </a:stretch>
        </p:blipFill>
        <p:spPr>
          <a:xfrm>
            <a:off x="5004153" y="2845361"/>
            <a:ext cx="1676400" cy="1638300"/>
          </a:xfrm>
          <a:prstGeom prst="rect">
            <a:avLst/>
          </a:prstGeom>
        </p:spPr>
      </p:pic>
      <p:pic>
        <p:nvPicPr>
          <p:cNvPr id="15" name="Picture 14">
            <a:extLst>
              <a:ext uri="{FF2B5EF4-FFF2-40B4-BE49-F238E27FC236}">
                <a16:creationId xmlns:a16="http://schemas.microsoft.com/office/drawing/2014/main" id="{3852A43D-20A9-4B70-B4EA-5172C3F29C96}"/>
              </a:ext>
            </a:extLst>
          </p:cNvPr>
          <p:cNvPicPr>
            <a:picLocks noChangeAspect="1"/>
          </p:cNvPicPr>
          <p:nvPr/>
        </p:nvPicPr>
        <p:blipFill>
          <a:blip r:embed="rId10"/>
          <a:stretch>
            <a:fillRect/>
          </a:stretch>
        </p:blipFill>
        <p:spPr>
          <a:xfrm>
            <a:off x="5175603" y="4483661"/>
            <a:ext cx="1552575" cy="1762125"/>
          </a:xfrm>
          <a:prstGeom prst="rect">
            <a:avLst/>
          </a:prstGeom>
        </p:spPr>
      </p:pic>
      <p:pic>
        <p:nvPicPr>
          <p:cNvPr id="18" name="Picture 17">
            <a:extLst>
              <a:ext uri="{FF2B5EF4-FFF2-40B4-BE49-F238E27FC236}">
                <a16:creationId xmlns:a16="http://schemas.microsoft.com/office/drawing/2014/main" id="{A719E855-104D-4AD9-953B-CD5BF1F64A17}"/>
              </a:ext>
            </a:extLst>
          </p:cNvPr>
          <p:cNvPicPr>
            <a:picLocks noChangeAspect="1"/>
          </p:cNvPicPr>
          <p:nvPr/>
        </p:nvPicPr>
        <p:blipFill>
          <a:blip r:embed="rId11"/>
          <a:stretch>
            <a:fillRect/>
          </a:stretch>
        </p:blipFill>
        <p:spPr>
          <a:xfrm>
            <a:off x="8010340" y="1163114"/>
            <a:ext cx="1619250" cy="1762125"/>
          </a:xfrm>
          <a:prstGeom prst="rect">
            <a:avLst/>
          </a:prstGeom>
        </p:spPr>
      </p:pic>
      <p:pic>
        <p:nvPicPr>
          <p:cNvPr id="20" name="Picture 19">
            <a:extLst>
              <a:ext uri="{FF2B5EF4-FFF2-40B4-BE49-F238E27FC236}">
                <a16:creationId xmlns:a16="http://schemas.microsoft.com/office/drawing/2014/main" id="{C55934F4-9861-4BCD-B7C4-7E318666C1E2}"/>
              </a:ext>
            </a:extLst>
          </p:cNvPr>
          <p:cNvPicPr>
            <a:picLocks noChangeAspect="1"/>
          </p:cNvPicPr>
          <p:nvPr/>
        </p:nvPicPr>
        <p:blipFill>
          <a:blip r:embed="rId12"/>
          <a:stretch>
            <a:fillRect/>
          </a:stretch>
        </p:blipFill>
        <p:spPr>
          <a:xfrm>
            <a:off x="8033451" y="2925239"/>
            <a:ext cx="1638300" cy="1647825"/>
          </a:xfrm>
          <a:prstGeom prst="rect">
            <a:avLst/>
          </a:prstGeom>
        </p:spPr>
      </p:pic>
      <p:pic>
        <p:nvPicPr>
          <p:cNvPr id="22" name="Picture 21">
            <a:extLst>
              <a:ext uri="{FF2B5EF4-FFF2-40B4-BE49-F238E27FC236}">
                <a16:creationId xmlns:a16="http://schemas.microsoft.com/office/drawing/2014/main" id="{EBA12ED8-5037-415C-B888-2E1F658F86DB}"/>
              </a:ext>
            </a:extLst>
          </p:cNvPr>
          <p:cNvPicPr>
            <a:picLocks noChangeAspect="1"/>
          </p:cNvPicPr>
          <p:nvPr/>
        </p:nvPicPr>
        <p:blipFill>
          <a:blip r:embed="rId13"/>
          <a:stretch>
            <a:fillRect/>
          </a:stretch>
        </p:blipFill>
        <p:spPr>
          <a:xfrm>
            <a:off x="8003923" y="4713762"/>
            <a:ext cx="1724025" cy="1485900"/>
          </a:xfrm>
          <a:prstGeom prst="rect">
            <a:avLst/>
          </a:prstGeom>
        </p:spPr>
      </p:pic>
      <p:sp>
        <p:nvSpPr>
          <p:cNvPr id="2" name="Oval 1">
            <a:extLst>
              <a:ext uri="{FF2B5EF4-FFF2-40B4-BE49-F238E27FC236}">
                <a16:creationId xmlns:a16="http://schemas.microsoft.com/office/drawing/2014/main" id="{C50B9C35-B541-42EB-B5F2-8620DD750765}"/>
              </a:ext>
            </a:extLst>
          </p:cNvPr>
          <p:cNvSpPr/>
          <p:nvPr/>
        </p:nvSpPr>
        <p:spPr>
          <a:xfrm>
            <a:off x="4660135" y="1163114"/>
            <a:ext cx="2422271" cy="16097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Oval 15">
            <a:extLst>
              <a:ext uri="{FF2B5EF4-FFF2-40B4-BE49-F238E27FC236}">
                <a16:creationId xmlns:a16="http://schemas.microsoft.com/office/drawing/2014/main" id="{B85469CA-258E-4BD9-95F7-4B77C547838F}"/>
              </a:ext>
            </a:extLst>
          </p:cNvPr>
          <p:cNvSpPr/>
          <p:nvPr/>
        </p:nvSpPr>
        <p:spPr>
          <a:xfrm>
            <a:off x="1764809" y="2970716"/>
            <a:ext cx="2422271" cy="16097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Oval 3">
            <a:extLst>
              <a:ext uri="{FF2B5EF4-FFF2-40B4-BE49-F238E27FC236}">
                <a16:creationId xmlns:a16="http://schemas.microsoft.com/office/drawing/2014/main" id="{7783FB2A-3608-45FF-A86C-565A0B511DEC}"/>
              </a:ext>
            </a:extLst>
          </p:cNvPr>
          <p:cNvSpPr/>
          <p:nvPr/>
        </p:nvSpPr>
        <p:spPr>
          <a:xfrm>
            <a:off x="7899094" y="2965004"/>
            <a:ext cx="2236424" cy="14859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Oval 18">
            <a:extLst>
              <a:ext uri="{FF2B5EF4-FFF2-40B4-BE49-F238E27FC236}">
                <a16:creationId xmlns:a16="http://schemas.microsoft.com/office/drawing/2014/main" id="{C06623A7-613C-4195-BDD7-729ED4687894}"/>
              </a:ext>
            </a:extLst>
          </p:cNvPr>
          <p:cNvSpPr/>
          <p:nvPr/>
        </p:nvSpPr>
        <p:spPr>
          <a:xfrm>
            <a:off x="7734389" y="4676215"/>
            <a:ext cx="2236424" cy="14859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960920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4"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E42A9-5236-C63E-508B-D40D415F9F75}"/>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EDEBE309-BB7D-2D97-57DF-293660A72F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9578FAE0-80E6-642A-5FAA-6F462E06D05A}"/>
              </a:ext>
            </a:extLst>
          </p:cNvPr>
          <p:cNvSpPr>
            <a:spLocks noGrp="1"/>
          </p:cNvSpPr>
          <p:nvPr>
            <p:ph type="title"/>
          </p:nvPr>
        </p:nvSpPr>
        <p:spPr>
          <a:xfrm>
            <a:off x="1141290" y="331077"/>
            <a:ext cx="9601196" cy="1303867"/>
          </a:xfrm>
        </p:spPr>
        <p:txBody>
          <a:bodyPr/>
          <a:lstStyle/>
          <a:p>
            <a:r>
              <a:rPr lang="es-ES" b="1" dirty="0"/>
              <a:t>¿Qué puestos hay en el hospital?</a:t>
            </a:r>
          </a:p>
        </p:txBody>
      </p:sp>
      <p:sp>
        <p:nvSpPr>
          <p:cNvPr id="5" name="Content Placeholder 4">
            <a:extLst>
              <a:ext uri="{FF2B5EF4-FFF2-40B4-BE49-F238E27FC236}">
                <a16:creationId xmlns:a16="http://schemas.microsoft.com/office/drawing/2014/main" id="{70EB6943-A918-14FA-D12B-0739D047DB4C}"/>
              </a:ext>
            </a:extLst>
          </p:cNvPr>
          <p:cNvSpPr>
            <a:spLocks noGrp="1"/>
          </p:cNvSpPr>
          <p:nvPr>
            <p:ph idx="1"/>
          </p:nvPr>
        </p:nvSpPr>
        <p:spPr>
          <a:xfrm>
            <a:off x="1141290" y="1861193"/>
            <a:ext cx="9601196" cy="3318936"/>
          </a:xfrm>
        </p:spPr>
        <p:txBody>
          <a:bodyPr/>
          <a:lstStyle/>
          <a:p>
            <a:r>
              <a:rPr lang="es-ES" b="1" dirty="0"/>
              <a:t>Investigadores/</a:t>
            </a:r>
            <a:r>
              <a:rPr lang="es-ES" b="1" dirty="0" err="1"/>
              <a:t>sub-investigadores</a:t>
            </a:r>
            <a:r>
              <a:rPr lang="es-ES" dirty="0"/>
              <a:t>: hace referencia a los médicos del servicio de cada ensayo clínico </a:t>
            </a:r>
          </a:p>
          <a:p>
            <a:endParaRPr lang="es-ES" dirty="0"/>
          </a:p>
          <a:p>
            <a:r>
              <a:rPr lang="es-ES" b="1" dirty="0"/>
              <a:t>Enfermería/farmacia: </a:t>
            </a:r>
            <a:r>
              <a:rPr lang="es-ES" dirty="0"/>
              <a:t>son roles para los que se necesita la carrera específica, pero el puesto no es por oposición sino por la fundación/servicio concreto del hospital.</a:t>
            </a:r>
          </a:p>
          <a:p>
            <a:pPr lvl="1"/>
            <a:r>
              <a:rPr lang="es-ES" dirty="0"/>
              <a:t>Study nurse: personal de enfermería especializado en ensayos clinicos.   </a:t>
            </a:r>
          </a:p>
        </p:txBody>
      </p:sp>
    </p:spTree>
    <p:extLst>
      <p:ext uri="{BB962C8B-B14F-4D97-AF65-F5344CB8AC3E}">
        <p14:creationId xmlns:p14="http://schemas.microsoft.com/office/powerpoint/2010/main" val="6375730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9AAE1-F8E8-EAEE-7F08-CC7E2168DABC}"/>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B9C35273-AD1A-2B93-14E0-33E84C830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 name="Title 1">
            <a:extLst>
              <a:ext uri="{FF2B5EF4-FFF2-40B4-BE49-F238E27FC236}">
                <a16:creationId xmlns:a16="http://schemas.microsoft.com/office/drawing/2014/main" id="{66EE7A34-5E11-D568-9995-22AA3882CC2F}"/>
              </a:ext>
            </a:extLst>
          </p:cNvPr>
          <p:cNvSpPr>
            <a:spLocks noGrp="1"/>
          </p:cNvSpPr>
          <p:nvPr>
            <p:ph type="title"/>
          </p:nvPr>
        </p:nvSpPr>
        <p:spPr>
          <a:xfrm>
            <a:off x="836612" y="141675"/>
            <a:ext cx="10515600" cy="1325563"/>
          </a:xfrm>
        </p:spPr>
        <p:txBody>
          <a:bodyPr/>
          <a:lstStyle/>
          <a:p>
            <a:pPr algn="ctr"/>
            <a:r>
              <a:rPr lang="es-ES" b="1" dirty="0"/>
              <a:t>¿Quién participa dentro de los EC?</a:t>
            </a:r>
          </a:p>
        </p:txBody>
      </p:sp>
      <mc:AlternateContent xmlns:mc="http://schemas.openxmlformats.org/markup-compatibility/2006" xmlns:p14="http://schemas.microsoft.com/office/powerpoint/2010/main">
        <mc:Choice Requires="p14">
          <p:contentPart p14:bwMode="auto" r:id="rId3">
            <p14:nvContentPartPr>
              <p14:cNvPr id="157" name="Ink 156">
                <a:extLst>
                  <a:ext uri="{FF2B5EF4-FFF2-40B4-BE49-F238E27FC236}">
                    <a16:creationId xmlns:a16="http://schemas.microsoft.com/office/drawing/2014/main" id="{F2EAA2D8-1B52-07D5-A64D-13A977A846FB}"/>
                  </a:ext>
                </a:extLst>
              </p14:cNvPr>
              <p14:cNvContentPartPr/>
              <p14:nvPr/>
            </p14:nvContentPartPr>
            <p14:xfrm>
              <a:off x="4237936" y="1534367"/>
              <a:ext cx="360" cy="360"/>
            </p14:xfrm>
          </p:contentPart>
        </mc:Choice>
        <mc:Fallback xmlns="">
          <p:pic>
            <p:nvPicPr>
              <p:cNvPr id="157" name="Ink 156">
                <a:extLst>
                  <a:ext uri="{FF2B5EF4-FFF2-40B4-BE49-F238E27FC236}">
                    <a16:creationId xmlns:a16="http://schemas.microsoft.com/office/drawing/2014/main" id="{1EEC011A-E209-42E2-81DC-6C4FE606C8B7}"/>
                  </a:ext>
                </a:extLst>
              </p:cNvPr>
              <p:cNvPicPr/>
              <p:nvPr/>
            </p:nvPicPr>
            <p:blipFill>
              <a:blip r:embed="rId4"/>
              <a:stretch>
                <a:fillRect/>
              </a:stretch>
            </p:blipFill>
            <p:spPr>
              <a:xfrm>
                <a:off x="4219936" y="1516367"/>
                <a:ext cx="36000" cy="36000"/>
              </a:xfrm>
              <a:prstGeom prst="rect">
                <a:avLst/>
              </a:prstGeom>
            </p:spPr>
          </p:pic>
        </mc:Fallback>
      </mc:AlternateContent>
      <p:pic>
        <p:nvPicPr>
          <p:cNvPr id="3" name="Picture 2">
            <a:extLst>
              <a:ext uri="{FF2B5EF4-FFF2-40B4-BE49-F238E27FC236}">
                <a16:creationId xmlns:a16="http://schemas.microsoft.com/office/drawing/2014/main" id="{64FCDE2A-1BF7-7CFF-3650-2CD9237EA6AC}"/>
              </a:ext>
            </a:extLst>
          </p:cNvPr>
          <p:cNvPicPr>
            <a:picLocks noChangeAspect="1"/>
          </p:cNvPicPr>
          <p:nvPr/>
        </p:nvPicPr>
        <p:blipFill>
          <a:blip r:embed="rId5"/>
          <a:stretch>
            <a:fillRect/>
          </a:stretch>
        </p:blipFill>
        <p:spPr>
          <a:xfrm>
            <a:off x="2142508" y="1193354"/>
            <a:ext cx="1495425" cy="1771650"/>
          </a:xfrm>
          <a:prstGeom prst="rect">
            <a:avLst/>
          </a:prstGeom>
        </p:spPr>
      </p:pic>
      <p:pic>
        <p:nvPicPr>
          <p:cNvPr id="5" name="Picture 4">
            <a:extLst>
              <a:ext uri="{FF2B5EF4-FFF2-40B4-BE49-F238E27FC236}">
                <a16:creationId xmlns:a16="http://schemas.microsoft.com/office/drawing/2014/main" id="{A89A39C2-8C6E-8C34-A0EB-E47A443A46C9}"/>
              </a:ext>
            </a:extLst>
          </p:cNvPr>
          <p:cNvPicPr>
            <a:picLocks noChangeAspect="1"/>
          </p:cNvPicPr>
          <p:nvPr/>
        </p:nvPicPr>
        <p:blipFill>
          <a:blip r:embed="rId6"/>
          <a:stretch>
            <a:fillRect/>
          </a:stretch>
        </p:blipFill>
        <p:spPr>
          <a:xfrm>
            <a:off x="2142508" y="2999262"/>
            <a:ext cx="1619250" cy="1714500"/>
          </a:xfrm>
          <a:prstGeom prst="rect">
            <a:avLst/>
          </a:prstGeom>
        </p:spPr>
      </p:pic>
      <p:pic>
        <p:nvPicPr>
          <p:cNvPr id="8" name="Picture 7">
            <a:extLst>
              <a:ext uri="{FF2B5EF4-FFF2-40B4-BE49-F238E27FC236}">
                <a16:creationId xmlns:a16="http://schemas.microsoft.com/office/drawing/2014/main" id="{21E47ED3-5259-FA9C-53B5-E7310F58F46F}"/>
              </a:ext>
            </a:extLst>
          </p:cNvPr>
          <p:cNvPicPr>
            <a:picLocks noChangeAspect="1"/>
          </p:cNvPicPr>
          <p:nvPr/>
        </p:nvPicPr>
        <p:blipFill>
          <a:blip r:embed="rId7"/>
          <a:stretch>
            <a:fillRect/>
          </a:stretch>
        </p:blipFill>
        <p:spPr>
          <a:xfrm>
            <a:off x="2142508" y="4778936"/>
            <a:ext cx="1666875" cy="1466850"/>
          </a:xfrm>
          <a:prstGeom prst="rect">
            <a:avLst/>
          </a:prstGeom>
        </p:spPr>
      </p:pic>
      <p:pic>
        <p:nvPicPr>
          <p:cNvPr id="11" name="Picture 10">
            <a:extLst>
              <a:ext uri="{FF2B5EF4-FFF2-40B4-BE49-F238E27FC236}">
                <a16:creationId xmlns:a16="http://schemas.microsoft.com/office/drawing/2014/main" id="{91B38088-9863-DC57-517D-E3C52F777703}"/>
              </a:ext>
            </a:extLst>
          </p:cNvPr>
          <p:cNvPicPr>
            <a:picLocks noChangeAspect="1"/>
          </p:cNvPicPr>
          <p:nvPr/>
        </p:nvPicPr>
        <p:blipFill>
          <a:blip r:embed="rId8"/>
          <a:stretch>
            <a:fillRect/>
          </a:stretch>
        </p:blipFill>
        <p:spPr>
          <a:xfrm>
            <a:off x="4962124" y="1193354"/>
            <a:ext cx="1847850" cy="1609725"/>
          </a:xfrm>
          <a:prstGeom prst="rect">
            <a:avLst/>
          </a:prstGeom>
        </p:spPr>
      </p:pic>
      <p:pic>
        <p:nvPicPr>
          <p:cNvPr id="13" name="Picture 12">
            <a:extLst>
              <a:ext uri="{FF2B5EF4-FFF2-40B4-BE49-F238E27FC236}">
                <a16:creationId xmlns:a16="http://schemas.microsoft.com/office/drawing/2014/main" id="{DF1400E5-AE32-CBD4-CCBD-2E8B4402DD46}"/>
              </a:ext>
            </a:extLst>
          </p:cNvPr>
          <p:cNvPicPr>
            <a:picLocks noChangeAspect="1"/>
          </p:cNvPicPr>
          <p:nvPr/>
        </p:nvPicPr>
        <p:blipFill>
          <a:blip r:embed="rId9"/>
          <a:stretch>
            <a:fillRect/>
          </a:stretch>
        </p:blipFill>
        <p:spPr>
          <a:xfrm>
            <a:off x="5004153" y="2845361"/>
            <a:ext cx="1676400" cy="1638300"/>
          </a:xfrm>
          <a:prstGeom prst="rect">
            <a:avLst/>
          </a:prstGeom>
        </p:spPr>
      </p:pic>
      <p:pic>
        <p:nvPicPr>
          <p:cNvPr id="15" name="Picture 14">
            <a:extLst>
              <a:ext uri="{FF2B5EF4-FFF2-40B4-BE49-F238E27FC236}">
                <a16:creationId xmlns:a16="http://schemas.microsoft.com/office/drawing/2014/main" id="{32B13002-9B7C-D943-D20E-7A1FD75C9086}"/>
              </a:ext>
            </a:extLst>
          </p:cNvPr>
          <p:cNvPicPr>
            <a:picLocks noChangeAspect="1"/>
          </p:cNvPicPr>
          <p:nvPr/>
        </p:nvPicPr>
        <p:blipFill>
          <a:blip r:embed="rId10"/>
          <a:stretch>
            <a:fillRect/>
          </a:stretch>
        </p:blipFill>
        <p:spPr>
          <a:xfrm>
            <a:off x="5175603" y="4483661"/>
            <a:ext cx="1552575" cy="1762125"/>
          </a:xfrm>
          <a:prstGeom prst="rect">
            <a:avLst/>
          </a:prstGeom>
        </p:spPr>
      </p:pic>
      <p:pic>
        <p:nvPicPr>
          <p:cNvPr id="18" name="Picture 17">
            <a:extLst>
              <a:ext uri="{FF2B5EF4-FFF2-40B4-BE49-F238E27FC236}">
                <a16:creationId xmlns:a16="http://schemas.microsoft.com/office/drawing/2014/main" id="{57821DA9-600F-7C17-2B1C-B9899A16CE0B}"/>
              </a:ext>
            </a:extLst>
          </p:cNvPr>
          <p:cNvPicPr>
            <a:picLocks noChangeAspect="1"/>
          </p:cNvPicPr>
          <p:nvPr/>
        </p:nvPicPr>
        <p:blipFill>
          <a:blip r:embed="rId11"/>
          <a:stretch>
            <a:fillRect/>
          </a:stretch>
        </p:blipFill>
        <p:spPr>
          <a:xfrm>
            <a:off x="8010340" y="1163114"/>
            <a:ext cx="1619250" cy="1762125"/>
          </a:xfrm>
          <a:prstGeom prst="rect">
            <a:avLst/>
          </a:prstGeom>
        </p:spPr>
      </p:pic>
      <p:pic>
        <p:nvPicPr>
          <p:cNvPr id="20" name="Picture 19">
            <a:extLst>
              <a:ext uri="{FF2B5EF4-FFF2-40B4-BE49-F238E27FC236}">
                <a16:creationId xmlns:a16="http://schemas.microsoft.com/office/drawing/2014/main" id="{15094FB5-D6DA-E616-C8DC-4541DC2C25A5}"/>
              </a:ext>
            </a:extLst>
          </p:cNvPr>
          <p:cNvPicPr>
            <a:picLocks noChangeAspect="1"/>
          </p:cNvPicPr>
          <p:nvPr/>
        </p:nvPicPr>
        <p:blipFill>
          <a:blip r:embed="rId12"/>
          <a:stretch>
            <a:fillRect/>
          </a:stretch>
        </p:blipFill>
        <p:spPr>
          <a:xfrm>
            <a:off x="8033451" y="2925239"/>
            <a:ext cx="1638300" cy="1647825"/>
          </a:xfrm>
          <a:prstGeom prst="rect">
            <a:avLst/>
          </a:prstGeom>
        </p:spPr>
      </p:pic>
      <p:pic>
        <p:nvPicPr>
          <p:cNvPr id="22" name="Picture 21">
            <a:extLst>
              <a:ext uri="{FF2B5EF4-FFF2-40B4-BE49-F238E27FC236}">
                <a16:creationId xmlns:a16="http://schemas.microsoft.com/office/drawing/2014/main" id="{213CBB6B-FA5F-FC37-2AEA-CE0EB56CC74D}"/>
              </a:ext>
            </a:extLst>
          </p:cNvPr>
          <p:cNvPicPr>
            <a:picLocks noChangeAspect="1"/>
          </p:cNvPicPr>
          <p:nvPr/>
        </p:nvPicPr>
        <p:blipFill>
          <a:blip r:embed="rId13"/>
          <a:stretch>
            <a:fillRect/>
          </a:stretch>
        </p:blipFill>
        <p:spPr>
          <a:xfrm>
            <a:off x="8003923" y="4713762"/>
            <a:ext cx="1724025" cy="1485900"/>
          </a:xfrm>
          <a:prstGeom prst="rect">
            <a:avLst/>
          </a:prstGeom>
        </p:spPr>
      </p:pic>
      <p:sp>
        <p:nvSpPr>
          <p:cNvPr id="7" name="Oval 6">
            <a:extLst>
              <a:ext uri="{FF2B5EF4-FFF2-40B4-BE49-F238E27FC236}">
                <a16:creationId xmlns:a16="http://schemas.microsoft.com/office/drawing/2014/main" id="{FD9B83D5-D4F5-937C-A60D-E19B9DBC1EB7}"/>
              </a:ext>
            </a:extLst>
          </p:cNvPr>
          <p:cNvSpPr/>
          <p:nvPr/>
        </p:nvSpPr>
        <p:spPr>
          <a:xfrm>
            <a:off x="2038120" y="1163114"/>
            <a:ext cx="1765503" cy="1682247"/>
          </a:xfrm>
          <a:prstGeom prst="ellipse">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val 20">
            <a:extLst>
              <a:ext uri="{FF2B5EF4-FFF2-40B4-BE49-F238E27FC236}">
                <a16:creationId xmlns:a16="http://schemas.microsoft.com/office/drawing/2014/main" id="{464E2A3E-EA1B-91E9-1A34-6B518CA818CA}"/>
              </a:ext>
            </a:extLst>
          </p:cNvPr>
          <p:cNvSpPr/>
          <p:nvPr/>
        </p:nvSpPr>
        <p:spPr>
          <a:xfrm>
            <a:off x="7962445" y="1120832"/>
            <a:ext cx="1765503" cy="1682247"/>
          </a:xfrm>
          <a:prstGeom prst="ellipse">
            <a:avLst/>
          </a:prstGeom>
          <a:no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7435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Content Placeholder 4">
            <a:extLst>
              <a:ext uri="{FF2B5EF4-FFF2-40B4-BE49-F238E27FC236}">
                <a16:creationId xmlns:a16="http://schemas.microsoft.com/office/drawing/2014/main" id="{17EDCF15-895F-4F3C-A648-818A9938237E}"/>
              </a:ext>
            </a:extLst>
          </p:cNvPr>
          <p:cNvPicPr>
            <a:picLocks noGrp="1" noChangeAspect="1"/>
          </p:cNvPicPr>
          <p:nvPr>
            <p:ph idx="1"/>
          </p:nvPr>
        </p:nvPicPr>
        <p:blipFill>
          <a:blip r:embed="rId3"/>
          <a:stretch>
            <a:fillRect/>
          </a:stretch>
        </p:blipFill>
        <p:spPr>
          <a:xfrm>
            <a:off x="768716" y="1807502"/>
            <a:ext cx="7892401" cy="3920307"/>
          </a:xfrm>
        </p:spPr>
      </p:pic>
      <p:sp>
        <p:nvSpPr>
          <p:cNvPr id="12" name="Title 1">
            <a:extLst>
              <a:ext uri="{FF2B5EF4-FFF2-40B4-BE49-F238E27FC236}">
                <a16:creationId xmlns:a16="http://schemas.microsoft.com/office/drawing/2014/main" id="{863B47F0-3FD6-44B3-A57C-353B4F9E7AD2}"/>
              </a:ext>
            </a:extLst>
          </p:cNvPr>
          <p:cNvSpPr>
            <a:spLocks noGrp="1"/>
          </p:cNvSpPr>
          <p:nvPr>
            <p:ph type="title"/>
          </p:nvPr>
        </p:nvSpPr>
        <p:spPr>
          <a:xfrm>
            <a:off x="704636" y="481939"/>
            <a:ext cx="10515600" cy="1325563"/>
          </a:xfrm>
        </p:spPr>
        <p:txBody>
          <a:bodyPr/>
          <a:lstStyle/>
          <a:p>
            <a:r>
              <a:rPr lang="es-ES" b="1" dirty="0"/>
              <a:t>Desarrollo de un medicamento</a:t>
            </a:r>
          </a:p>
        </p:txBody>
      </p:sp>
      <p:grpSp>
        <p:nvGrpSpPr>
          <p:cNvPr id="2" name="Group 1">
            <a:extLst>
              <a:ext uri="{FF2B5EF4-FFF2-40B4-BE49-F238E27FC236}">
                <a16:creationId xmlns:a16="http://schemas.microsoft.com/office/drawing/2014/main" id="{32C9944B-4CA4-4471-9EC6-6EE1A64FEE55}"/>
              </a:ext>
            </a:extLst>
          </p:cNvPr>
          <p:cNvGrpSpPr/>
          <p:nvPr/>
        </p:nvGrpSpPr>
        <p:grpSpPr>
          <a:xfrm>
            <a:off x="8733035" y="2674073"/>
            <a:ext cx="2928134" cy="1589702"/>
            <a:chOff x="8733035" y="2674073"/>
            <a:chExt cx="2897740" cy="1589702"/>
          </a:xfrm>
        </p:grpSpPr>
        <p:sp>
          <p:nvSpPr>
            <p:cNvPr id="11" name="TextBox 10">
              <a:extLst>
                <a:ext uri="{FF2B5EF4-FFF2-40B4-BE49-F238E27FC236}">
                  <a16:creationId xmlns:a16="http://schemas.microsoft.com/office/drawing/2014/main" id="{E5DA330E-08F9-4DA8-9311-479D85DE35A3}"/>
                </a:ext>
              </a:extLst>
            </p:cNvPr>
            <p:cNvSpPr txBox="1"/>
            <p:nvPr/>
          </p:nvSpPr>
          <p:spPr>
            <a:xfrm>
              <a:off x="8832521" y="2715169"/>
              <a:ext cx="2706166"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S" b="1" dirty="0"/>
                <a:t>+ 12-18 meses </a:t>
              </a:r>
              <a:r>
                <a:rPr lang="es-ES" dirty="0"/>
                <a:t>para que las autoridades regulatorias </a:t>
              </a:r>
              <a:r>
                <a:rPr lang="es-ES" b="1" dirty="0"/>
                <a:t>aprueben</a:t>
              </a:r>
              <a:r>
                <a:rPr lang="es-ES" dirty="0"/>
                <a:t> su puesta en el mercado.</a:t>
              </a:r>
            </a:p>
          </p:txBody>
        </p:sp>
        <p:sp>
          <p:nvSpPr>
            <p:cNvPr id="4" name="Rectangle: Rounded Corners 3">
              <a:extLst>
                <a:ext uri="{FF2B5EF4-FFF2-40B4-BE49-F238E27FC236}">
                  <a16:creationId xmlns:a16="http://schemas.microsoft.com/office/drawing/2014/main" id="{5A58EEF8-20DC-4B18-A04C-D17D1CAC5B4E}"/>
                </a:ext>
              </a:extLst>
            </p:cNvPr>
            <p:cNvSpPr/>
            <p:nvPr/>
          </p:nvSpPr>
          <p:spPr>
            <a:xfrm>
              <a:off x="8733035" y="2674073"/>
              <a:ext cx="2897740" cy="158970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grpSp>
    </p:spTree>
    <p:extLst>
      <p:ext uri="{BB962C8B-B14F-4D97-AF65-F5344CB8AC3E}">
        <p14:creationId xmlns:p14="http://schemas.microsoft.com/office/powerpoint/2010/main" val="251665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C5C7-8C90-D2B1-02E9-B839F8E3BE09}"/>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CEE74D27-9FE0-011E-E310-D3A0FAD422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E6DE54FB-BBAC-628A-B34E-469858882B18}"/>
              </a:ext>
            </a:extLst>
          </p:cNvPr>
          <p:cNvSpPr>
            <a:spLocks noGrp="1"/>
          </p:cNvSpPr>
          <p:nvPr>
            <p:ph type="title"/>
          </p:nvPr>
        </p:nvSpPr>
        <p:spPr>
          <a:xfrm>
            <a:off x="1141290" y="331077"/>
            <a:ext cx="9601196" cy="1303867"/>
          </a:xfrm>
        </p:spPr>
        <p:txBody>
          <a:bodyPr/>
          <a:lstStyle/>
          <a:p>
            <a:r>
              <a:rPr lang="es-ES" b="1" dirty="0"/>
              <a:t>¿Qué hace un SC ?</a:t>
            </a:r>
          </a:p>
        </p:txBody>
      </p:sp>
      <p:sp>
        <p:nvSpPr>
          <p:cNvPr id="5" name="Content Placeholder 4">
            <a:extLst>
              <a:ext uri="{FF2B5EF4-FFF2-40B4-BE49-F238E27FC236}">
                <a16:creationId xmlns:a16="http://schemas.microsoft.com/office/drawing/2014/main" id="{AD877093-25AD-29E4-AA7E-39B3D44D337F}"/>
              </a:ext>
            </a:extLst>
          </p:cNvPr>
          <p:cNvSpPr>
            <a:spLocks noGrp="1"/>
          </p:cNvSpPr>
          <p:nvPr>
            <p:ph idx="1"/>
          </p:nvPr>
        </p:nvSpPr>
        <p:spPr>
          <a:xfrm>
            <a:off x="669235" y="1528700"/>
            <a:ext cx="11029121" cy="4235996"/>
          </a:xfrm>
        </p:spPr>
        <p:txBody>
          <a:bodyPr>
            <a:normAutofit lnSpcReduction="10000"/>
          </a:bodyPr>
          <a:lstStyle/>
          <a:p>
            <a:r>
              <a:rPr lang="es-ES" sz="1600" dirty="0"/>
              <a:t>1️⃣</a:t>
            </a:r>
            <a:r>
              <a:rPr lang="es-ES" sz="1600" b="1" dirty="0"/>
              <a:t>🔍 Funciones principales</a:t>
            </a:r>
            <a:r>
              <a:rPr lang="es-ES" sz="1600" dirty="0"/>
              <a:t>:</a:t>
            </a:r>
            <a:br>
              <a:rPr lang="es-ES" sz="1600" dirty="0"/>
            </a:br>
            <a:r>
              <a:rPr lang="es-ES" sz="1600" dirty="0"/>
              <a:t>▪️Supervisar ensayos clínicos de principio a fin</a:t>
            </a:r>
            <a:br>
              <a:rPr lang="es-ES" sz="1600" dirty="0"/>
            </a:br>
            <a:r>
              <a:rPr lang="es-ES" sz="1600" dirty="0"/>
              <a:t>▪️Asistir a los participantes, resolver dudas y darles apoyo.</a:t>
            </a:r>
            <a:br>
              <a:rPr lang="es-ES" sz="1600" dirty="0"/>
            </a:br>
            <a:r>
              <a:rPr lang="es-ES" sz="1600" dirty="0"/>
              <a:t>▪️Mantener documentación clínica y gestionar datos (CRF, queries, AE/</a:t>
            </a:r>
            <a:r>
              <a:rPr lang="es-ES" sz="1600" dirty="0" err="1"/>
              <a:t>SAEs</a:t>
            </a:r>
            <a:r>
              <a:rPr lang="es-ES" sz="1600" dirty="0"/>
              <a:t>).</a:t>
            </a:r>
            <a:br>
              <a:rPr lang="es-ES" sz="1600" dirty="0"/>
            </a:br>
            <a:r>
              <a:rPr lang="es-ES" sz="1600" dirty="0"/>
              <a:t>▪️Procesar y gestionar muestras biológicas.</a:t>
            </a:r>
            <a:br>
              <a:rPr lang="es-ES" sz="1600" dirty="0"/>
            </a:br>
            <a:r>
              <a:rPr lang="es-ES" sz="1600" dirty="0"/>
              <a:t>▪️Trabajar con médicos, study nurses y personal de la empresa SMA/</a:t>
            </a:r>
            <a:r>
              <a:rPr lang="es-ES" sz="1600" dirty="0" err="1"/>
              <a:t>CRAs</a:t>
            </a:r>
            <a:r>
              <a:rPr lang="es-ES" sz="1600" dirty="0"/>
              <a:t>.</a:t>
            </a:r>
            <a:br>
              <a:rPr lang="es-ES" sz="1600" dirty="0"/>
            </a:br>
            <a:br>
              <a:rPr lang="es-ES" sz="1600" dirty="0"/>
            </a:br>
            <a:r>
              <a:rPr lang="es-ES" sz="1600" dirty="0"/>
              <a:t>2️⃣ 𝗖𝘂𝗺𝗽𝗹𝗲 𝗰𝗼𝗻 𝗹𝗼𝘀 𝗿𝗲𝗾𝘂𝗶𝘀𝗶𝘁𝗼𝘀🎓 ¿Qué necesitas?</a:t>
            </a:r>
            <a:br>
              <a:rPr lang="es-ES" sz="1600" dirty="0"/>
            </a:br>
            <a:r>
              <a:rPr lang="es-ES" sz="1600" dirty="0"/>
              <a:t>    ✅ Título en ciencias de la salud (biología, medicina, enfermería, etc.).</a:t>
            </a:r>
            <a:br>
              <a:rPr lang="es-ES" sz="1600" dirty="0"/>
            </a:br>
            <a:r>
              <a:rPr lang="es-ES" sz="1600" dirty="0"/>
              <a:t>    ✅ Cursos o máster en ensayos clínicos o especialización en áreas relacionadas.</a:t>
            </a:r>
            <a:br>
              <a:rPr lang="es-ES" sz="1600" dirty="0"/>
            </a:br>
            <a:br>
              <a:rPr lang="es-ES" sz="1600" dirty="0"/>
            </a:br>
            <a:r>
              <a:rPr lang="es-ES" sz="1600" dirty="0"/>
              <a:t>3️⃣ 𝗗𝗲𝘀𝗮𝗿𝗿𝗼𝗹𝗹𝗮 𝗵𝗮𝗯𝗶𝗹𝗶𝗱𝗮𝗱𝗲𝘀 𝗰𝗹𝗮𝘃𝗲🧠 </a:t>
            </a:r>
            <a:r>
              <a:rPr lang="es-ES" sz="1600" dirty="0" err="1"/>
              <a:t>Soft</a:t>
            </a:r>
            <a:r>
              <a:rPr lang="es-ES" sz="1600" dirty="0"/>
              <a:t> </a:t>
            </a:r>
            <a:r>
              <a:rPr lang="es-ES" sz="1600" dirty="0" err="1"/>
              <a:t>skills</a:t>
            </a:r>
            <a:r>
              <a:rPr lang="es-ES" sz="1600" dirty="0"/>
              <a:t> esenciales:</a:t>
            </a:r>
            <a:br>
              <a:rPr lang="es-ES" sz="1600" dirty="0"/>
            </a:br>
            <a:r>
              <a:rPr lang="es-ES" sz="1600" dirty="0"/>
              <a:t>    ✨Empatía y comunicación interpersonal.</a:t>
            </a:r>
            <a:br>
              <a:rPr lang="es-ES" sz="1600" dirty="0"/>
            </a:br>
            <a:r>
              <a:rPr lang="es-ES" sz="1600" dirty="0"/>
              <a:t>    ✨Atención al detalle y pensamiento analítico.</a:t>
            </a:r>
            <a:br>
              <a:rPr lang="es-ES" sz="1600" dirty="0"/>
            </a:br>
            <a:r>
              <a:rPr lang="es-ES" sz="1600" dirty="0"/>
              <a:t>    ✨Trabajo en equipo y flexibilidad.</a:t>
            </a:r>
            <a:br>
              <a:rPr lang="es-ES" sz="1600" dirty="0"/>
            </a:br>
            <a:r>
              <a:rPr lang="es-ES" sz="1600" dirty="0"/>
              <a:t>    ✨Organización y gestión del tiempo.</a:t>
            </a:r>
            <a:br>
              <a:rPr lang="es-ES" sz="1600" dirty="0"/>
            </a:br>
            <a:br>
              <a:rPr lang="es-ES" sz="1600" dirty="0"/>
            </a:br>
            <a:r>
              <a:rPr lang="es-ES" sz="1600" b="1" dirty="0"/>
              <a:t>Data </a:t>
            </a:r>
            <a:r>
              <a:rPr lang="es-ES" sz="1600" b="1" dirty="0" err="1"/>
              <a:t>entry</a:t>
            </a:r>
            <a:r>
              <a:rPr lang="es-ES" sz="1600" b="1" dirty="0"/>
              <a:t>: </a:t>
            </a:r>
            <a:r>
              <a:rPr lang="es-ES" sz="1600" dirty="0"/>
              <a:t>responsable de introducir y verificar la precisión de los datos en las bases de datos. </a:t>
            </a:r>
          </a:p>
          <a:p>
            <a:endParaRPr lang="es-ES" sz="1300" dirty="0"/>
          </a:p>
        </p:txBody>
      </p:sp>
      <p:sp>
        <p:nvSpPr>
          <p:cNvPr id="2" name="TextBox 1">
            <a:extLst>
              <a:ext uri="{FF2B5EF4-FFF2-40B4-BE49-F238E27FC236}">
                <a16:creationId xmlns:a16="http://schemas.microsoft.com/office/drawing/2014/main" id="{EB29962A-D6CB-986B-7AA1-99246FA6F46E}"/>
              </a:ext>
            </a:extLst>
          </p:cNvPr>
          <p:cNvSpPr txBox="1"/>
          <p:nvPr/>
        </p:nvSpPr>
        <p:spPr>
          <a:xfrm>
            <a:off x="8905461" y="6033455"/>
            <a:ext cx="2564296" cy="276999"/>
          </a:xfrm>
          <a:prstGeom prst="rect">
            <a:avLst/>
          </a:prstGeom>
          <a:noFill/>
        </p:spPr>
        <p:txBody>
          <a:bodyPr wrap="square" rtlCol="0">
            <a:spAutoFit/>
          </a:bodyPr>
          <a:lstStyle/>
          <a:p>
            <a:r>
              <a:rPr lang="es-ES" sz="1200" dirty="0"/>
              <a:t>Fuente: Miren Alonso, </a:t>
            </a:r>
            <a:r>
              <a:rPr lang="es-ES" sz="1200" dirty="0" err="1"/>
              <a:t>Linkedin</a:t>
            </a:r>
            <a:r>
              <a:rPr lang="es-ES" sz="1200" dirty="0"/>
              <a:t> </a:t>
            </a:r>
          </a:p>
        </p:txBody>
      </p:sp>
    </p:spTree>
    <p:extLst>
      <p:ext uri="{BB962C8B-B14F-4D97-AF65-F5344CB8AC3E}">
        <p14:creationId xmlns:p14="http://schemas.microsoft.com/office/powerpoint/2010/main" val="15031245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 name="Title 1">
            <a:extLst>
              <a:ext uri="{FF2B5EF4-FFF2-40B4-BE49-F238E27FC236}">
                <a16:creationId xmlns:a16="http://schemas.microsoft.com/office/drawing/2014/main" id="{9F180A5D-5DB2-4677-808A-9A1B4D6AF7BE}"/>
              </a:ext>
            </a:extLst>
          </p:cNvPr>
          <p:cNvSpPr>
            <a:spLocks noGrp="1"/>
          </p:cNvSpPr>
          <p:nvPr>
            <p:ph type="title"/>
          </p:nvPr>
        </p:nvSpPr>
        <p:spPr>
          <a:xfrm>
            <a:off x="1293814" y="403737"/>
            <a:ext cx="9601196" cy="1303867"/>
          </a:xfrm>
        </p:spPr>
        <p:txBody>
          <a:bodyPr/>
          <a:lstStyle/>
          <a:p>
            <a:r>
              <a:rPr lang="es-ES" b="1" dirty="0"/>
              <a:t>¿Qué es una CRO? </a:t>
            </a:r>
          </a:p>
        </p:txBody>
      </p:sp>
      <p:sp>
        <p:nvSpPr>
          <p:cNvPr id="2" name="TextBox 1">
            <a:extLst>
              <a:ext uri="{FF2B5EF4-FFF2-40B4-BE49-F238E27FC236}">
                <a16:creationId xmlns:a16="http://schemas.microsoft.com/office/drawing/2014/main" id="{39ADC870-203B-441C-B215-098BB7421D44}"/>
              </a:ext>
            </a:extLst>
          </p:cNvPr>
          <p:cNvSpPr txBox="1"/>
          <p:nvPr/>
        </p:nvSpPr>
        <p:spPr>
          <a:xfrm>
            <a:off x="1151562" y="1882265"/>
            <a:ext cx="9601196" cy="4154984"/>
          </a:xfrm>
          <a:prstGeom prst="rect">
            <a:avLst/>
          </a:prstGeom>
          <a:noFill/>
        </p:spPr>
        <p:txBody>
          <a:bodyPr wrap="square" rtlCol="0">
            <a:spAutoFit/>
          </a:bodyPr>
          <a:lstStyle>
            <a:defPPr>
              <a:defRPr lang="en-US"/>
            </a:defPPr>
            <a:lvl1pPr>
              <a:defRPr b="0" i="0" u="none" strike="noStrike" baseline="0">
                <a:latin typeface="Calibri" panose="020F0502020204030204" pitchFamily="34" charset="0"/>
              </a:defRPr>
            </a:lvl1pPr>
          </a:lstStyle>
          <a:p>
            <a:pPr marL="342900" indent="-342900" algn="just">
              <a:buClr>
                <a:srgbClr val="FFC000"/>
              </a:buClr>
              <a:buFont typeface="Wingdings" panose="05000000000000000000" pitchFamily="2" charset="2"/>
              <a:buChar char="ü"/>
            </a:pPr>
            <a:r>
              <a:rPr lang="es-ES" sz="2400" dirty="0">
                <a:latin typeface="Century Schoolbook" panose="02040604050505020304" pitchFamily="18" charset="0"/>
              </a:rPr>
              <a:t>Las </a:t>
            </a:r>
            <a:r>
              <a:rPr lang="es-ES" sz="2400" b="1" dirty="0">
                <a:latin typeface="Century Schoolbook" panose="02040604050505020304" pitchFamily="18" charset="0"/>
              </a:rPr>
              <a:t>Clinical </a:t>
            </a:r>
            <a:r>
              <a:rPr lang="es-ES" sz="2400" b="1" dirty="0" err="1">
                <a:latin typeface="Century Schoolbook" panose="02040604050505020304" pitchFamily="18" charset="0"/>
              </a:rPr>
              <a:t>Research</a:t>
            </a:r>
            <a:r>
              <a:rPr lang="es-ES" sz="2400" b="1" dirty="0">
                <a:latin typeface="Century Schoolbook" panose="02040604050505020304" pitchFamily="18" charset="0"/>
              </a:rPr>
              <a:t> </a:t>
            </a:r>
            <a:r>
              <a:rPr lang="es-ES" sz="2400" b="1" dirty="0" err="1">
                <a:latin typeface="Century Schoolbook" panose="02040604050505020304" pitchFamily="18" charset="0"/>
              </a:rPr>
              <a:t>Organization</a:t>
            </a:r>
            <a:r>
              <a:rPr lang="es-ES" sz="2400" dirty="0">
                <a:latin typeface="Century Schoolbook" panose="02040604050505020304" pitchFamily="18" charset="0"/>
              </a:rPr>
              <a:t> (</a:t>
            </a:r>
            <a:r>
              <a:rPr lang="es-ES" sz="2400" b="1" dirty="0">
                <a:latin typeface="Century Schoolbook" panose="02040604050505020304" pitchFamily="18" charset="0"/>
              </a:rPr>
              <a:t>CRO</a:t>
            </a:r>
            <a:r>
              <a:rPr lang="es-ES" sz="2400" dirty="0">
                <a:latin typeface="Century Schoolbook" panose="02040604050505020304" pitchFamily="18" charset="0"/>
              </a:rPr>
              <a:t>) son empresas de servicios que son contratadas para estudios de manera completa o parcial. Ofrece sus servicios de gestión de estudios clínicos a la industria farmacéutica, biotecnológica y fabricantes de dispositivos médicos principalmente.</a:t>
            </a:r>
          </a:p>
          <a:p>
            <a:pPr marL="342900" indent="-342900" algn="just">
              <a:buClr>
                <a:srgbClr val="FFC000"/>
              </a:buClr>
              <a:buFont typeface="Wingdings" panose="05000000000000000000" pitchFamily="2" charset="2"/>
              <a:buChar char="ü"/>
            </a:pPr>
            <a:endParaRPr lang="es-ES" sz="2400" dirty="0">
              <a:latin typeface="Century Schoolbook" panose="02040604050505020304" pitchFamily="18" charset="0"/>
            </a:endParaRPr>
          </a:p>
          <a:p>
            <a:pPr marL="342900" indent="-342900" algn="just">
              <a:buClr>
                <a:srgbClr val="FFC000"/>
              </a:buClr>
              <a:buFont typeface="Wingdings" panose="05000000000000000000" pitchFamily="2" charset="2"/>
              <a:buChar char="ü"/>
            </a:pPr>
            <a:r>
              <a:rPr lang="es-ES" sz="2400" dirty="0">
                <a:latin typeface="Century Schoolbook" panose="02040604050505020304" pitchFamily="18" charset="0"/>
              </a:rPr>
              <a:t>Oportunidad de trabajar con </a:t>
            </a:r>
            <a:r>
              <a:rPr lang="es-ES" sz="2400" b="1" dirty="0">
                <a:latin typeface="Century Schoolbook" panose="02040604050505020304" pitchFamily="18" charset="0"/>
              </a:rPr>
              <a:t>diferentes promotores</a:t>
            </a:r>
            <a:r>
              <a:rPr lang="es-ES" sz="2400" dirty="0">
                <a:latin typeface="Century Schoolbook" panose="02040604050505020304" pitchFamily="18" charset="0"/>
              </a:rPr>
              <a:t>.</a:t>
            </a:r>
          </a:p>
          <a:p>
            <a:pPr marL="342900" indent="-342900" algn="just">
              <a:buClr>
                <a:srgbClr val="FFC000"/>
              </a:buClr>
              <a:buFont typeface="Wingdings" panose="05000000000000000000" pitchFamily="2" charset="2"/>
              <a:buChar char="ü"/>
            </a:pPr>
            <a:endParaRPr lang="es-ES" sz="2400" dirty="0">
              <a:latin typeface="Century Schoolbook" panose="02040604050505020304" pitchFamily="18" charset="0"/>
            </a:endParaRPr>
          </a:p>
          <a:p>
            <a:pPr marL="342900" indent="-342900" algn="just">
              <a:buClr>
                <a:srgbClr val="FFC000"/>
              </a:buClr>
              <a:buFont typeface="Wingdings" panose="05000000000000000000" pitchFamily="2" charset="2"/>
              <a:buChar char="ü"/>
            </a:pPr>
            <a:r>
              <a:rPr lang="es-ES" sz="2400" dirty="0">
                <a:latin typeface="Century Schoolbook" panose="02040604050505020304" pitchFamily="18" charset="0"/>
              </a:rPr>
              <a:t>Mayoría permiten </a:t>
            </a:r>
            <a:r>
              <a:rPr lang="es-ES" sz="2400" b="1" dirty="0">
                <a:latin typeface="Century Schoolbook" panose="02040604050505020304" pitchFamily="18" charset="0"/>
              </a:rPr>
              <a:t>teletrabajo</a:t>
            </a:r>
            <a:r>
              <a:rPr lang="es-ES" sz="2400" dirty="0">
                <a:latin typeface="Century Schoolbook" panose="02040604050505020304" pitchFamily="18" charset="0"/>
              </a:rPr>
              <a:t>.</a:t>
            </a:r>
          </a:p>
          <a:p>
            <a:pPr algn="just">
              <a:buClr>
                <a:srgbClr val="FFC000"/>
              </a:buClr>
            </a:pPr>
            <a:endParaRPr lang="es-ES" sz="2400" dirty="0">
              <a:latin typeface="Century Schoolbook" panose="02040604050505020304" pitchFamily="18" charset="0"/>
            </a:endParaRPr>
          </a:p>
          <a:p>
            <a:pPr marL="342900" indent="-342900" algn="just">
              <a:buClr>
                <a:srgbClr val="FFC000"/>
              </a:buClr>
              <a:buFont typeface="Wingdings" panose="05000000000000000000" pitchFamily="2" charset="2"/>
              <a:buChar char="ü"/>
            </a:pPr>
            <a:endParaRPr lang="es-ES" sz="2400" dirty="0">
              <a:latin typeface="Century Schoolbook" panose="02040604050505020304" pitchFamily="18" charset="0"/>
            </a:endParaRPr>
          </a:p>
        </p:txBody>
      </p:sp>
    </p:spTree>
    <p:extLst>
      <p:ext uri="{BB962C8B-B14F-4D97-AF65-F5344CB8AC3E}">
        <p14:creationId xmlns:p14="http://schemas.microsoft.com/office/powerpoint/2010/main" val="1190422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D166-80FC-8DBE-2581-17FABB08412D}"/>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82DECCF3-0A46-5E46-0591-9820947C72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9776B459-8898-2156-2C89-B64FF86CF1C0}"/>
              </a:ext>
            </a:extLst>
          </p:cNvPr>
          <p:cNvSpPr>
            <a:spLocks noGrp="1"/>
          </p:cNvSpPr>
          <p:nvPr>
            <p:ph type="title"/>
          </p:nvPr>
        </p:nvSpPr>
        <p:spPr>
          <a:xfrm>
            <a:off x="1141290" y="331077"/>
            <a:ext cx="9601196" cy="1303867"/>
          </a:xfrm>
        </p:spPr>
        <p:txBody>
          <a:bodyPr>
            <a:normAutofit fontScale="90000"/>
          </a:bodyPr>
          <a:lstStyle/>
          <a:p>
            <a:r>
              <a:rPr lang="es-ES" b="1" dirty="0"/>
              <a:t>¿Qué puestos ofrecen el sponsor/CRO? </a:t>
            </a:r>
          </a:p>
        </p:txBody>
      </p:sp>
      <p:sp>
        <p:nvSpPr>
          <p:cNvPr id="5" name="Content Placeholder 4">
            <a:extLst>
              <a:ext uri="{FF2B5EF4-FFF2-40B4-BE49-F238E27FC236}">
                <a16:creationId xmlns:a16="http://schemas.microsoft.com/office/drawing/2014/main" id="{4A11B1AA-CD96-F971-5CC0-0E833CAEB689}"/>
              </a:ext>
            </a:extLst>
          </p:cNvPr>
          <p:cNvSpPr>
            <a:spLocks noGrp="1"/>
          </p:cNvSpPr>
          <p:nvPr>
            <p:ph idx="1"/>
          </p:nvPr>
        </p:nvSpPr>
        <p:spPr>
          <a:xfrm>
            <a:off x="1315279" y="2149428"/>
            <a:ext cx="10144538" cy="3318936"/>
          </a:xfrm>
        </p:spPr>
        <p:txBody>
          <a:bodyPr>
            <a:normAutofit fontScale="92500"/>
          </a:bodyPr>
          <a:lstStyle/>
          <a:p>
            <a:r>
              <a:rPr lang="es-ES" dirty="0"/>
              <a:t>CRA</a:t>
            </a:r>
            <a:r>
              <a:rPr lang="es-ES" dirty="0">
                <a:sym typeface="Wingdings" panose="05000000000000000000" pitchFamily="2" charset="2"/>
              </a:rPr>
              <a:t> monitor de ensayos clinicos. </a:t>
            </a:r>
          </a:p>
          <a:p>
            <a:r>
              <a:rPr lang="es-ES" dirty="0">
                <a:sym typeface="Wingdings" panose="05000000000000000000" pitchFamily="2" charset="2"/>
              </a:rPr>
              <a:t>CRA remoto (in </a:t>
            </a:r>
            <a:r>
              <a:rPr lang="es-ES" dirty="0" err="1">
                <a:sym typeface="Wingdings" panose="05000000000000000000" pitchFamily="2" charset="2"/>
              </a:rPr>
              <a:t>house</a:t>
            </a:r>
            <a:r>
              <a:rPr lang="es-ES" dirty="0">
                <a:sym typeface="Wingdings" panose="05000000000000000000" pitchFamily="2" charset="2"/>
              </a:rPr>
              <a:t>) soporte al CRA en remoto. </a:t>
            </a:r>
            <a:endParaRPr lang="es-ES" dirty="0"/>
          </a:p>
          <a:p>
            <a:r>
              <a:rPr lang="es-ES" dirty="0"/>
              <a:t>SAS (site </a:t>
            </a:r>
            <a:r>
              <a:rPr lang="es-ES" dirty="0" err="1"/>
              <a:t>activation</a:t>
            </a:r>
            <a:r>
              <a:rPr lang="es-ES" dirty="0"/>
              <a:t> </a:t>
            </a:r>
            <a:r>
              <a:rPr lang="es-ES" dirty="0" err="1"/>
              <a:t>specialist</a:t>
            </a:r>
            <a:r>
              <a:rPr lang="es-ES" dirty="0"/>
              <a:t>) </a:t>
            </a:r>
            <a:r>
              <a:rPr lang="es-ES" dirty="0">
                <a:sym typeface="Wingdings" panose="05000000000000000000" pitchFamily="2" charset="2"/>
              </a:rPr>
              <a:t> roles relacionados con el </a:t>
            </a:r>
            <a:r>
              <a:rPr lang="es-ES" dirty="0" err="1">
                <a:sym typeface="Wingdings" panose="05000000000000000000" pitchFamily="2" charset="2"/>
              </a:rPr>
              <a:t>start</a:t>
            </a:r>
            <a:r>
              <a:rPr lang="es-ES" dirty="0">
                <a:sym typeface="Wingdings" panose="05000000000000000000" pitchFamily="2" charset="2"/>
              </a:rPr>
              <a:t> up</a:t>
            </a:r>
            <a:endParaRPr lang="es-ES" dirty="0"/>
          </a:p>
          <a:p>
            <a:r>
              <a:rPr lang="es-ES" dirty="0"/>
              <a:t>CTA (</a:t>
            </a:r>
            <a:r>
              <a:rPr lang="es-ES" dirty="0" err="1"/>
              <a:t>clinical</a:t>
            </a:r>
            <a:r>
              <a:rPr lang="es-ES" dirty="0"/>
              <a:t> Trial </a:t>
            </a:r>
            <a:r>
              <a:rPr lang="es-ES" dirty="0" err="1"/>
              <a:t>associate</a:t>
            </a:r>
            <a:r>
              <a:rPr lang="es-ES" dirty="0"/>
              <a:t>)</a:t>
            </a:r>
            <a:r>
              <a:rPr lang="es-ES" dirty="0">
                <a:sym typeface="Wingdings" panose="05000000000000000000" pitchFamily="2" charset="2"/>
              </a:rPr>
              <a:t> proporciona asistencia administrativa y organizativa en la planificación/ejecución del ensayo. </a:t>
            </a:r>
            <a:endParaRPr lang="es-ES" dirty="0"/>
          </a:p>
          <a:p>
            <a:r>
              <a:rPr lang="es-ES" dirty="0"/>
              <a:t>CTM Clinical trial manager: se especializa en la parte clínica del ensayo. </a:t>
            </a:r>
          </a:p>
          <a:p>
            <a:r>
              <a:rPr lang="es-ES" dirty="0"/>
              <a:t>PM </a:t>
            </a:r>
            <a:r>
              <a:rPr lang="es-ES" dirty="0" err="1"/>
              <a:t>proyect</a:t>
            </a:r>
            <a:r>
              <a:rPr lang="es-ES" dirty="0"/>
              <a:t> manager: supervisar y dirigir la gestión global del ensayo</a:t>
            </a:r>
          </a:p>
          <a:p>
            <a:endParaRPr lang="es-ES" dirty="0"/>
          </a:p>
        </p:txBody>
      </p:sp>
    </p:spTree>
    <p:extLst>
      <p:ext uri="{BB962C8B-B14F-4D97-AF65-F5344CB8AC3E}">
        <p14:creationId xmlns:p14="http://schemas.microsoft.com/office/powerpoint/2010/main" val="38309459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247175C4-2202-47CF-A515-DE86EB676229}"/>
              </a:ext>
            </a:extLst>
          </p:cNvPr>
          <p:cNvSpPr>
            <a:spLocks noGrp="1"/>
          </p:cNvSpPr>
          <p:nvPr>
            <p:ph type="title"/>
          </p:nvPr>
        </p:nvSpPr>
        <p:spPr>
          <a:xfrm>
            <a:off x="1141290" y="331077"/>
            <a:ext cx="9601196" cy="1303867"/>
          </a:xfrm>
        </p:spPr>
        <p:txBody>
          <a:bodyPr>
            <a:normAutofit fontScale="90000"/>
          </a:bodyPr>
          <a:lstStyle/>
          <a:p>
            <a:r>
              <a:rPr lang="es-ES" b="1" dirty="0"/>
              <a:t>¿Qué hace un CRA en el hospital? </a:t>
            </a:r>
          </a:p>
        </p:txBody>
      </p:sp>
      <p:sp>
        <p:nvSpPr>
          <p:cNvPr id="4" name="Content Placeholder 2">
            <a:extLst>
              <a:ext uri="{FF2B5EF4-FFF2-40B4-BE49-F238E27FC236}">
                <a16:creationId xmlns:a16="http://schemas.microsoft.com/office/drawing/2014/main" id="{E5E96158-A11E-43BA-9C68-948820BAE808}"/>
              </a:ext>
            </a:extLst>
          </p:cNvPr>
          <p:cNvSpPr>
            <a:spLocks noGrp="1"/>
          </p:cNvSpPr>
          <p:nvPr>
            <p:ph idx="1"/>
          </p:nvPr>
        </p:nvSpPr>
        <p:spPr>
          <a:xfrm>
            <a:off x="890425" y="1416148"/>
            <a:ext cx="10160285" cy="4522642"/>
          </a:xfrm>
        </p:spPr>
        <p:txBody>
          <a:bodyPr>
            <a:noAutofit/>
          </a:bodyPr>
          <a:lstStyle/>
          <a:p>
            <a:pPr marL="0" lvl="1" indent="0" algn="just">
              <a:spcBef>
                <a:spcPts val="1000"/>
              </a:spcBef>
              <a:buNone/>
            </a:pPr>
            <a:r>
              <a:rPr lang="es-ES" sz="1600" b="1" dirty="0"/>
              <a:t>Visita de monitorización</a:t>
            </a:r>
            <a:endParaRPr lang="es-ES" sz="1600" dirty="0"/>
          </a:p>
          <a:p>
            <a:pPr lvl="1" algn="just">
              <a:buFont typeface="Wingdings" panose="05000000000000000000" pitchFamily="2" charset="2"/>
              <a:buChar char="ü"/>
            </a:pPr>
            <a:r>
              <a:rPr lang="es-ES" sz="1600" dirty="0"/>
              <a:t>En el hospital</a:t>
            </a:r>
          </a:p>
          <a:p>
            <a:pPr lvl="1" algn="just">
              <a:buFont typeface="Wingdings" panose="05000000000000000000" pitchFamily="2" charset="2"/>
              <a:buChar char="ü"/>
            </a:pPr>
            <a:r>
              <a:rPr lang="es-ES" sz="1600" dirty="0"/>
              <a:t>Remotas</a:t>
            </a:r>
          </a:p>
          <a:p>
            <a:pPr marL="0" lvl="2" indent="0" algn="just">
              <a:spcBef>
                <a:spcPts val="1000"/>
              </a:spcBef>
              <a:buNone/>
            </a:pPr>
            <a:r>
              <a:rPr lang="es-ES" sz="1600" dirty="0"/>
              <a:t>Trabajar de acuerdo con los </a:t>
            </a:r>
            <a:r>
              <a:rPr lang="es-ES" sz="1600" b="1" dirty="0"/>
              <a:t>procedimientos normalizados de trabajo </a:t>
            </a:r>
            <a:r>
              <a:rPr lang="es-ES" sz="1600" dirty="0"/>
              <a:t>del promotor y asegurar el cumplimientos de las BPC.</a:t>
            </a:r>
          </a:p>
          <a:p>
            <a:pPr marL="0" lvl="2" indent="0" algn="just">
              <a:spcBef>
                <a:spcPts val="1000"/>
              </a:spcBef>
              <a:buNone/>
            </a:pPr>
            <a:r>
              <a:rPr lang="es-ES" sz="1600" dirty="0"/>
              <a:t>Visitar al investigador siguiendo el plan de monitorización.</a:t>
            </a:r>
          </a:p>
          <a:p>
            <a:pPr marL="0" lvl="2" indent="0" algn="just">
              <a:spcBef>
                <a:spcPts val="1000"/>
              </a:spcBef>
              <a:buNone/>
            </a:pPr>
            <a:r>
              <a:rPr lang="es-ES" sz="1600" dirty="0"/>
              <a:t>Revisar el </a:t>
            </a:r>
            <a:r>
              <a:rPr lang="es-ES" sz="1600" b="1" dirty="0"/>
              <a:t>consentimiento informado </a:t>
            </a:r>
            <a:r>
              <a:rPr lang="es-ES" sz="1600" dirty="0"/>
              <a:t>de los pacientes.</a:t>
            </a:r>
          </a:p>
          <a:p>
            <a:pPr marL="0" lvl="2" indent="0" algn="just">
              <a:spcBef>
                <a:spcPts val="1000"/>
              </a:spcBef>
              <a:buNone/>
            </a:pPr>
            <a:r>
              <a:rPr lang="es-ES" sz="1600" b="1" dirty="0"/>
              <a:t>Verificar</a:t>
            </a:r>
            <a:r>
              <a:rPr lang="es-ES" sz="1600" dirty="0"/>
              <a:t> que el investigador cumple el protocolo y </a:t>
            </a:r>
            <a:r>
              <a:rPr lang="es-ES" sz="1600" dirty="0">
                <a:solidFill>
                  <a:srgbClr val="010202"/>
                </a:solidFill>
                <a:cs typeface="Calibri" panose="020F0502020204030204" pitchFamily="34" charset="0"/>
              </a:rPr>
              <a:t>asegurar la seguridad y bienestar de los pacientes y la </a:t>
            </a:r>
            <a:r>
              <a:rPr lang="es-ES" sz="1600" b="1" dirty="0">
                <a:solidFill>
                  <a:srgbClr val="010202"/>
                </a:solidFill>
                <a:cs typeface="Calibri" panose="020F0502020204030204" pitchFamily="34" charset="0"/>
              </a:rPr>
              <a:t>integridad de los datos</a:t>
            </a:r>
            <a:r>
              <a:rPr lang="es-ES" sz="1600" dirty="0">
                <a:solidFill>
                  <a:srgbClr val="010202"/>
                </a:solidFill>
                <a:cs typeface="Calibri" panose="020F0502020204030204" pitchFamily="34" charset="0"/>
              </a:rPr>
              <a:t>.</a:t>
            </a:r>
          </a:p>
          <a:p>
            <a:pPr marL="0" indent="0" algn="just">
              <a:buNone/>
            </a:pPr>
            <a:r>
              <a:rPr lang="es-ES" sz="1600" i="0" u="none" strike="noStrike" baseline="0" dirty="0"/>
              <a:t>Comprobar que el almacenamiento, dispensación, devolución y documentación de los </a:t>
            </a:r>
            <a:r>
              <a:rPr lang="es-ES" sz="1600" b="1" i="0" u="none" strike="noStrike" baseline="0" dirty="0"/>
              <a:t>medicamentos en investigación </a:t>
            </a:r>
            <a:r>
              <a:rPr lang="es-ES" sz="1600" i="0" u="none" strike="noStrike" baseline="0" dirty="0"/>
              <a:t>es seguro y adecuado.</a:t>
            </a:r>
          </a:p>
          <a:p>
            <a:pPr marL="0" indent="0" algn="just">
              <a:lnSpc>
                <a:spcPct val="120000"/>
              </a:lnSpc>
              <a:buNone/>
            </a:pPr>
            <a:r>
              <a:rPr lang="en-US" sz="1600" dirty="0" err="1">
                <a:solidFill>
                  <a:srgbClr val="000000"/>
                </a:solidFill>
                <a:cs typeface="Calibri" panose="020F0502020204030204" pitchFamily="34" charset="0"/>
              </a:rPr>
              <a:t>Verificar</a:t>
            </a:r>
            <a:r>
              <a:rPr lang="en-US" sz="1600" dirty="0">
                <a:solidFill>
                  <a:srgbClr val="000000"/>
                </a:solidFill>
                <a:cs typeface="Calibri" panose="020F0502020204030204" pitchFamily="34" charset="0"/>
              </a:rPr>
              <a:t> que los </a:t>
            </a:r>
            <a:r>
              <a:rPr lang="en-US" sz="1600" dirty="0" err="1">
                <a:solidFill>
                  <a:srgbClr val="000000"/>
                </a:solidFill>
                <a:cs typeface="Calibri" panose="020F0502020204030204" pitchFamily="34" charset="0"/>
              </a:rPr>
              <a:t>investigadores</a:t>
            </a:r>
            <a:r>
              <a:rPr lang="en-US" sz="1600" dirty="0">
                <a:solidFill>
                  <a:srgbClr val="000000"/>
                </a:solidFill>
                <a:cs typeface="Calibri" panose="020F0502020204030204" pitchFamily="34" charset="0"/>
              </a:rPr>
              <a:t> </a:t>
            </a:r>
            <a:r>
              <a:rPr lang="en-US" sz="1600" dirty="0" err="1">
                <a:solidFill>
                  <a:srgbClr val="000000"/>
                </a:solidFill>
                <a:cs typeface="Calibri" panose="020F0502020204030204" pitchFamily="34" charset="0"/>
              </a:rPr>
              <a:t>están</a:t>
            </a:r>
            <a:r>
              <a:rPr lang="en-US" sz="1600" dirty="0">
                <a:solidFill>
                  <a:srgbClr val="000000"/>
                </a:solidFill>
                <a:cs typeface="Calibri" panose="020F0502020204030204" pitchFamily="34" charset="0"/>
              </a:rPr>
              <a:t> </a:t>
            </a:r>
            <a:r>
              <a:rPr lang="en-US" sz="1600" b="1" dirty="0" err="1">
                <a:solidFill>
                  <a:srgbClr val="000000"/>
                </a:solidFill>
                <a:cs typeface="Calibri" panose="020F0502020204030204" pitchFamily="34" charset="0"/>
              </a:rPr>
              <a:t>cualificados</a:t>
            </a:r>
            <a:r>
              <a:rPr lang="en-US" sz="1600" b="1" dirty="0">
                <a:solidFill>
                  <a:srgbClr val="000000"/>
                </a:solidFill>
                <a:cs typeface="Calibri" panose="020F0502020204030204" pitchFamily="34" charset="0"/>
              </a:rPr>
              <a:t> </a:t>
            </a:r>
            <a:r>
              <a:rPr lang="en-US" sz="1600" dirty="0">
                <a:solidFill>
                  <a:srgbClr val="000000"/>
                </a:solidFill>
                <a:cs typeface="Calibri" panose="020F0502020204030204" pitchFamily="34" charset="0"/>
              </a:rPr>
              <a:t>y el hospital </a:t>
            </a:r>
            <a:r>
              <a:rPr lang="en-US" sz="1600" dirty="0" err="1">
                <a:solidFill>
                  <a:srgbClr val="000000"/>
                </a:solidFill>
                <a:cs typeface="Calibri" panose="020F0502020204030204" pitchFamily="34" charset="0"/>
              </a:rPr>
              <a:t>tiene</a:t>
            </a:r>
            <a:r>
              <a:rPr lang="en-US" sz="1600" dirty="0">
                <a:solidFill>
                  <a:srgbClr val="000000"/>
                </a:solidFill>
                <a:cs typeface="Calibri" panose="020F0502020204030204" pitchFamily="34" charset="0"/>
              </a:rPr>
              <a:t> </a:t>
            </a:r>
            <a:r>
              <a:rPr lang="en-US" sz="1600" b="1" dirty="0" err="1">
                <a:solidFill>
                  <a:srgbClr val="000000"/>
                </a:solidFill>
                <a:cs typeface="Calibri" panose="020F0502020204030204" pitchFamily="34" charset="0"/>
              </a:rPr>
              <a:t>adecuadas</a:t>
            </a:r>
            <a:r>
              <a:rPr lang="en-US" sz="1600" b="1" dirty="0">
                <a:solidFill>
                  <a:srgbClr val="000000"/>
                </a:solidFill>
                <a:cs typeface="Calibri" panose="020F0502020204030204" pitchFamily="34" charset="0"/>
              </a:rPr>
              <a:t> </a:t>
            </a:r>
            <a:r>
              <a:rPr lang="en-US" sz="1600" b="1" dirty="0" err="1">
                <a:solidFill>
                  <a:srgbClr val="000000"/>
                </a:solidFill>
                <a:cs typeface="Calibri" panose="020F0502020204030204" pitchFamily="34" charset="0"/>
              </a:rPr>
              <a:t>instalaciones</a:t>
            </a:r>
            <a:r>
              <a:rPr lang="en-US" sz="1600" b="1" dirty="0">
                <a:solidFill>
                  <a:srgbClr val="000000"/>
                </a:solidFill>
                <a:cs typeface="Calibri" panose="020F0502020204030204" pitchFamily="34" charset="0"/>
              </a:rPr>
              <a:t>.</a:t>
            </a:r>
            <a:endParaRPr lang="en-US" sz="1600" dirty="0">
              <a:solidFill>
                <a:srgbClr val="000000"/>
              </a:solidFill>
              <a:cs typeface="Calibri" panose="020F0502020204030204" pitchFamily="34" charset="0"/>
            </a:endParaRPr>
          </a:p>
          <a:p>
            <a:pPr marL="0" indent="0" algn="just">
              <a:buNone/>
            </a:pPr>
            <a:r>
              <a:rPr lang="es-ES" sz="1600" i="0" u="none" strike="noStrike" baseline="0" dirty="0"/>
              <a:t>Realizar </a:t>
            </a:r>
            <a:r>
              <a:rPr lang="es-ES" sz="1600" b="1" i="0" u="none" strike="noStrike" baseline="0" dirty="0"/>
              <a:t>informe</a:t>
            </a:r>
            <a:r>
              <a:rPr lang="es-ES" sz="1600" i="0" u="none" strike="noStrike" baseline="0" dirty="0"/>
              <a:t> de visita de monitorización.</a:t>
            </a:r>
          </a:p>
          <a:p>
            <a:pPr algn="just"/>
            <a:endParaRPr lang="es-ES" sz="1600" dirty="0"/>
          </a:p>
        </p:txBody>
      </p:sp>
    </p:spTree>
    <p:extLst>
      <p:ext uri="{BB962C8B-B14F-4D97-AF65-F5344CB8AC3E}">
        <p14:creationId xmlns:p14="http://schemas.microsoft.com/office/powerpoint/2010/main" val="33940897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FFC4A-5834-2749-8FCC-D1BBB73908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53F94D1-160E-8025-2811-B281CD700A34}"/>
              </a:ext>
            </a:extLst>
          </p:cNvPr>
          <p:cNvSpPr txBox="1"/>
          <p:nvPr/>
        </p:nvSpPr>
        <p:spPr>
          <a:xfrm>
            <a:off x="825335" y="459179"/>
            <a:ext cx="411875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400" b="1" dirty="0">
                <a:solidFill>
                  <a:srgbClr val="262626"/>
                </a:solidFill>
              </a:rPr>
              <a:t>¿Qué hay en </a:t>
            </a:r>
            <a:r>
              <a:rPr lang="es-ES" sz="4400" b="1" dirty="0" err="1">
                <a:solidFill>
                  <a:srgbClr val="262626"/>
                </a:solidFill>
              </a:rPr>
              <a:t>linkedin</a:t>
            </a:r>
            <a:r>
              <a:rPr lang="es-ES" sz="4400" b="1" dirty="0">
                <a:solidFill>
                  <a:srgbClr val="262626"/>
                </a:solidFill>
              </a:rPr>
              <a:t>?- CRA</a:t>
            </a:r>
            <a:endParaRPr lang="en-US" sz="4400" dirty="0"/>
          </a:p>
        </p:txBody>
      </p:sp>
      <p:pic>
        <p:nvPicPr>
          <p:cNvPr id="14" name="Picture 13">
            <a:extLst>
              <a:ext uri="{FF2B5EF4-FFF2-40B4-BE49-F238E27FC236}">
                <a16:creationId xmlns:a16="http://schemas.microsoft.com/office/drawing/2014/main" id="{840608B9-E4AE-C934-4A5C-E6784E90DA83}"/>
              </a:ext>
            </a:extLst>
          </p:cNvPr>
          <p:cNvPicPr>
            <a:picLocks noChangeAspect="1"/>
          </p:cNvPicPr>
          <p:nvPr/>
        </p:nvPicPr>
        <p:blipFill>
          <a:blip r:embed="rId2"/>
          <a:stretch>
            <a:fillRect/>
          </a:stretch>
        </p:blipFill>
        <p:spPr>
          <a:xfrm>
            <a:off x="4785065" y="735702"/>
            <a:ext cx="3076785" cy="4815379"/>
          </a:xfrm>
          <a:prstGeom prst="rect">
            <a:avLst/>
          </a:prstGeom>
        </p:spPr>
      </p:pic>
      <p:pic>
        <p:nvPicPr>
          <p:cNvPr id="16" name="Picture 15">
            <a:extLst>
              <a:ext uri="{FF2B5EF4-FFF2-40B4-BE49-F238E27FC236}">
                <a16:creationId xmlns:a16="http://schemas.microsoft.com/office/drawing/2014/main" id="{7F5C9862-F92A-53CE-8AB4-508E0B964FAC}"/>
              </a:ext>
            </a:extLst>
          </p:cNvPr>
          <p:cNvPicPr>
            <a:picLocks noChangeAspect="1"/>
          </p:cNvPicPr>
          <p:nvPr/>
        </p:nvPicPr>
        <p:blipFill>
          <a:blip r:embed="rId3"/>
          <a:stretch>
            <a:fillRect/>
          </a:stretch>
        </p:blipFill>
        <p:spPr>
          <a:xfrm>
            <a:off x="8254448" y="454572"/>
            <a:ext cx="3479963" cy="5948856"/>
          </a:xfrm>
          <a:prstGeom prst="rect">
            <a:avLst/>
          </a:prstGeom>
        </p:spPr>
      </p:pic>
    </p:spTree>
    <p:extLst>
      <p:ext uri="{BB962C8B-B14F-4D97-AF65-F5344CB8AC3E}">
        <p14:creationId xmlns:p14="http://schemas.microsoft.com/office/powerpoint/2010/main" val="641060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document&#10;&#10;Description automatically generated">
            <a:extLst>
              <a:ext uri="{FF2B5EF4-FFF2-40B4-BE49-F238E27FC236}">
                <a16:creationId xmlns:a16="http://schemas.microsoft.com/office/drawing/2014/main" id="{76795BAB-BD64-33C4-7E3B-89116E9C2E57}"/>
              </a:ext>
            </a:extLst>
          </p:cNvPr>
          <p:cNvPicPr>
            <a:picLocks noGrp="1" noChangeAspect="1"/>
          </p:cNvPicPr>
          <p:nvPr>
            <p:ph idx="1"/>
          </p:nvPr>
        </p:nvPicPr>
        <p:blipFill>
          <a:blip r:embed="rId2"/>
          <a:stretch>
            <a:fillRect/>
          </a:stretch>
        </p:blipFill>
        <p:spPr>
          <a:xfrm>
            <a:off x="6808265" y="132388"/>
            <a:ext cx="4483439" cy="6723194"/>
          </a:xfrm>
        </p:spPr>
      </p:pic>
      <p:sp>
        <p:nvSpPr>
          <p:cNvPr id="5" name="TextBox 4">
            <a:extLst>
              <a:ext uri="{FF2B5EF4-FFF2-40B4-BE49-F238E27FC236}">
                <a16:creationId xmlns:a16="http://schemas.microsoft.com/office/drawing/2014/main" id="{236C6713-B254-3C35-324F-B93A861BB326}"/>
              </a:ext>
            </a:extLst>
          </p:cNvPr>
          <p:cNvSpPr txBox="1"/>
          <p:nvPr/>
        </p:nvSpPr>
        <p:spPr>
          <a:xfrm>
            <a:off x="825335" y="459179"/>
            <a:ext cx="411875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400" b="1" dirty="0">
                <a:solidFill>
                  <a:srgbClr val="262626"/>
                </a:solidFill>
              </a:rPr>
              <a:t>¿Qué hay en </a:t>
            </a:r>
            <a:r>
              <a:rPr lang="es-ES" sz="4400" b="1" dirty="0" err="1">
                <a:solidFill>
                  <a:srgbClr val="262626"/>
                </a:solidFill>
              </a:rPr>
              <a:t>linkedin</a:t>
            </a:r>
            <a:r>
              <a:rPr lang="es-ES" sz="4400" b="1" dirty="0">
                <a:solidFill>
                  <a:srgbClr val="262626"/>
                </a:solidFill>
              </a:rPr>
              <a:t>?- CTA</a:t>
            </a:r>
            <a:endParaRPr lang="en-US" sz="4400" dirty="0"/>
          </a:p>
        </p:txBody>
      </p:sp>
      <p:pic>
        <p:nvPicPr>
          <p:cNvPr id="6" name="Picture 5" descr="A white text on a white background&#10;&#10;Description automatically generated">
            <a:extLst>
              <a:ext uri="{FF2B5EF4-FFF2-40B4-BE49-F238E27FC236}">
                <a16:creationId xmlns:a16="http://schemas.microsoft.com/office/drawing/2014/main" id="{5B484BF1-4539-6CF9-F358-4583D54B623B}"/>
              </a:ext>
            </a:extLst>
          </p:cNvPr>
          <p:cNvPicPr>
            <a:picLocks noChangeAspect="1"/>
          </p:cNvPicPr>
          <p:nvPr/>
        </p:nvPicPr>
        <p:blipFill>
          <a:blip r:embed="rId3"/>
          <a:stretch>
            <a:fillRect/>
          </a:stretch>
        </p:blipFill>
        <p:spPr>
          <a:xfrm>
            <a:off x="600693" y="2832696"/>
            <a:ext cx="5587341" cy="3508293"/>
          </a:xfrm>
          <a:prstGeom prst="rect">
            <a:avLst/>
          </a:prstGeom>
        </p:spPr>
      </p:pic>
    </p:spTree>
    <p:extLst>
      <p:ext uri="{BB962C8B-B14F-4D97-AF65-F5344CB8AC3E}">
        <p14:creationId xmlns:p14="http://schemas.microsoft.com/office/powerpoint/2010/main" val="256491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1387E-E96C-7B79-7937-1E3DB3DF7B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B1B876C-1F12-9B4A-1A4A-B27E547A6315}"/>
              </a:ext>
            </a:extLst>
          </p:cNvPr>
          <p:cNvSpPr txBox="1"/>
          <p:nvPr/>
        </p:nvSpPr>
        <p:spPr>
          <a:xfrm>
            <a:off x="825335" y="459179"/>
            <a:ext cx="411875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400" b="1" dirty="0">
                <a:solidFill>
                  <a:srgbClr val="262626"/>
                </a:solidFill>
              </a:rPr>
              <a:t>¿Qué hay en </a:t>
            </a:r>
            <a:r>
              <a:rPr lang="es-ES" sz="4400" b="1" dirty="0" err="1">
                <a:solidFill>
                  <a:srgbClr val="262626"/>
                </a:solidFill>
              </a:rPr>
              <a:t>linkedin</a:t>
            </a:r>
            <a:r>
              <a:rPr lang="es-ES" sz="4400" b="1" dirty="0">
                <a:solidFill>
                  <a:srgbClr val="262626"/>
                </a:solidFill>
              </a:rPr>
              <a:t>?- CPM</a:t>
            </a:r>
            <a:endParaRPr lang="en-US" sz="4400" dirty="0"/>
          </a:p>
        </p:txBody>
      </p:sp>
      <p:pic>
        <p:nvPicPr>
          <p:cNvPr id="4" name="Content Placeholder 3">
            <a:extLst>
              <a:ext uri="{FF2B5EF4-FFF2-40B4-BE49-F238E27FC236}">
                <a16:creationId xmlns:a16="http://schemas.microsoft.com/office/drawing/2014/main" id="{8D132776-4F07-441A-0E82-271F4877E1A5}"/>
              </a:ext>
            </a:extLst>
          </p:cNvPr>
          <p:cNvPicPr>
            <a:picLocks noGrp="1" noChangeAspect="1"/>
          </p:cNvPicPr>
          <p:nvPr>
            <p:ph idx="1"/>
          </p:nvPr>
        </p:nvPicPr>
        <p:blipFill>
          <a:blip r:embed="rId2"/>
          <a:stretch>
            <a:fillRect/>
          </a:stretch>
        </p:blipFill>
        <p:spPr>
          <a:xfrm>
            <a:off x="5015034" y="459179"/>
            <a:ext cx="3035662" cy="5840134"/>
          </a:xfrm>
        </p:spPr>
      </p:pic>
      <p:pic>
        <p:nvPicPr>
          <p:cNvPr id="7" name="Picture 6">
            <a:extLst>
              <a:ext uri="{FF2B5EF4-FFF2-40B4-BE49-F238E27FC236}">
                <a16:creationId xmlns:a16="http://schemas.microsoft.com/office/drawing/2014/main" id="{91C93BFE-22AF-6DD6-C84E-5CE828C3A9B1}"/>
              </a:ext>
            </a:extLst>
          </p:cNvPr>
          <p:cNvPicPr>
            <a:picLocks noChangeAspect="1"/>
          </p:cNvPicPr>
          <p:nvPr/>
        </p:nvPicPr>
        <p:blipFill>
          <a:blip r:embed="rId3"/>
          <a:stretch>
            <a:fillRect/>
          </a:stretch>
        </p:blipFill>
        <p:spPr>
          <a:xfrm>
            <a:off x="8221028" y="1965462"/>
            <a:ext cx="3036404" cy="3153189"/>
          </a:xfrm>
          <a:prstGeom prst="rect">
            <a:avLst/>
          </a:prstGeom>
        </p:spPr>
      </p:pic>
    </p:spTree>
    <p:extLst>
      <p:ext uri="{BB962C8B-B14F-4D97-AF65-F5344CB8AC3E}">
        <p14:creationId xmlns:p14="http://schemas.microsoft.com/office/powerpoint/2010/main" val="663193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727A-E5F0-C241-5B40-A9315408B8B5}"/>
              </a:ext>
            </a:extLst>
          </p:cNvPr>
          <p:cNvSpPr>
            <a:spLocks noGrp="1"/>
          </p:cNvSpPr>
          <p:nvPr>
            <p:ph type="title"/>
          </p:nvPr>
        </p:nvSpPr>
        <p:spPr/>
        <p:txBody>
          <a:bodyPr/>
          <a:lstStyle/>
          <a:p>
            <a:r>
              <a:rPr lang="es-ES" dirty="0" err="1"/>
              <a:t>Vendors</a:t>
            </a:r>
            <a:r>
              <a:rPr lang="es-ES" dirty="0"/>
              <a:t> </a:t>
            </a:r>
          </a:p>
        </p:txBody>
      </p:sp>
      <p:sp>
        <p:nvSpPr>
          <p:cNvPr id="3" name="Content Placeholder 2">
            <a:extLst>
              <a:ext uri="{FF2B5EF4-FFF2-40B4-BE49-F238E27FC236}">
                <a16:creationId xmlns:a16="http://schemas.microsoft.com/office/drawing/2014/main" id="{D40549B5-0BA7-02BF-3441-3F5EE54EADB1}"/>
              </a:ext>
            </a:extLst>
          </p:cNvPr>
          <p:cNvSpPr>
            <a:spLocks noGrp="1"/>
          </p:cNvSpPr>
          <p:nvPr>
            <p:ph idx="1"/>
          </p:nvPr>
        </p:nvSpPr>
        <p:spPr/>
        <p:txBody>
          <a:bodyPr/>
          <a:lstStyle/>
          <a:p>
            <a:r>
              <a:rPr lang="es-ES" dirty="0"/>
              <a:t>Muy relacionado con las nuevas tecnologías y </a:t>
            </a:r>
            <a:r>
              <a:rPr lang="es-ES" dirty="0" err="1"/>
              <a:t>start</a:t>
            </a:r>
            <a:r>
              <a:rPr lang="es-ES" dirty="0"/>
              <a:t> ups. </a:t>
            </a:r>
          </a:p>
          <a:p>
            <a:r>
              <a:rPr lang="es-ES" dirty="0"/>
              <a:t>Externalizan todo tipo de servicios: </a:t>
            </a:r>
          </a:p>
          <a:p>
            <a:pPr lvl="1"/>
            <a:r>
              <a:rPr lang="es-ES" dirty="0"/>
              <a:t>Análisis de muestras</a:t>
            </a:r>
          </a:p>
          <a:p>
            <a:pPr lvl="1"/>
            <a:r>
              <a:rPr lang="es-ES" dirty="0"/>
              <a:t>Cuestionarios de calidad de vida </a:t>
            </a:r>
          </a:p>
          <a:p>
            <a:pPr lvl="1"/>
            <a:r>
              <a:rPr lang="es-ES" dirty="0"/>
              <a:t>ECG </a:t>
            </a:r>
          </a:p>
          <a:p>
            <a:pPr lvl="1"/>
            <a:r>
              <a:rPr lang="es-ES" dirty="0"/>
              <a:t>Imágenes </a:t>
            </a:r>
          </a:p>
          <a:p>
            <a:pPr lvl="1"/>
            <a:endParaRPr lang="es-ES" dirty="0"/>
          </a:p>
          <a:p>
            <a:pPr marL="457200" lvl="1" indent="0">
              <a:buNone/>
            </a:pPr>
            <a:r>
              <a:rPr lang="es-ES" dirty="0"/>
              <a:t>Ejemplos: Kayentis, </a:t>
            </a:r>
            <a:r>
              <a:rPr lang="es-ES" dirty="0" err="1"/>
              <a:t>Cognivia</a:t>
            </a:r>
            <a:r>
              <a:rPr lang="es-ES" dirty="0"/>
              <a:t>, ICON, IQVIA, </a:t>
            </a:r>
            <a:r>
              <a:rPr lang="es-ES" dirty="0" err="1"/>
              <a:t>Clario</a:t>
            </a:r>
            <a:r>
              <a:rPr lang="es-ES" dirty="0"/>
              <a:t>...</a:t>
            </a:r>
          </a:p>
        </p:txBody>
      </p:sp>
      <p:sp>
        <p:nvSpPr>
          <p:cNvPr id="4" name="Text Placeholder 3">
            <a:extLst>
              <a:ext uri="{FF2B5EF4-FFF2-40B4-BE49-F238E27FC236}">
                <a16:creationId xmlns:a16="http://schemas.microsoft.com/office/drawing/2014/main" id="{4FE3B399-DD70-C2DC-9E13-4400A58C2775}"/>
              </a:ext>
            </a:extLst>
          </p:cNvPr>
          <p:cNvSpPr>
            <a:spLocks noGrp="1"/>
          </p:cNvSpPr>
          <p:nvPr>
            <p:ph type="body" sz="half" idx="2"/>
          </p:nvPr>
        </p:nvSpPr>
        <p:spPr/>
        <p:txBody>
          <a:bodyPr/>
          <a:lstStyle/>
          <a:p>
            <a:r>
              <a:rPr lang="es-ES" dirty="0"/>
              <a:t>Terceras partes que ayudan a gestionar los ensayos </a:t>
            </a:r>
          </a:p>
        </p:txBody>
      </p:sp>
    </p:spTree>
    <p:extLst>
      <p:ext uri="{BB962C8B-B14F-4D97-AF65-F5344CB8AC3E}">
        <p14:creationId xmlns:p14="http://schemas.microsoft.com/office/powerpoint/2010/main" val="2917412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A12A-8268-EEDB-8466-3A60B54184FE}"/>
              </a:ext>
            </a:extLst>
          </p:cNvPr>
          <p:cNvSpPr>
            <a:spLocks noGrp="1"/>
          </p:cNvSpPr>
          <p:nvPr>
            <p:ph type="ctrTitle"/>
          </p:nvPr>
        </p:nvSpPr>
        <p:spPr/>
        <p:txBody>
          <a:bodyPr/>
          <a:lstStyle/>
          <a:p>
            <a:r>
              <a:rPr lang="es-ES" dirty="0"/>
              <a:t>Otras salidas profesionales</a:t>
            </a:r>
          </a:p>
        </p:txBody>
      </p:sp>
      <p:sp>
        <p:nvSpPr>
          <p:cNvPr id="3" name="Subtitle 2">
            <a:extLst>
              <a:ext uri="{FF2B5EF4-FFF2-40B4-BE49-F238E27FC236}">
                <a16:creationId xmlns:a16="http://schemas.microsoft.com/office/drawing/2014/main" id="{50D19ACE-CC78-2C0B-1125-F5F3F3615916}"/>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2659117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247175C4-2202-47CF-A515-DE86EB676229}"/>
              </a:ext>
            </a:extLst>
          </p:cNvPr>
          <p:cNvSpPr>
            <a:spLocks noGrp="1"/>
          </p:cNvSpPr>
          <p:nvPr>
            <p:ph type="title"/>
          </p:nvPr>
        </p:nvSpPr>
        <p:spPr>
          <a:xfrm>
            <a:off x="1162246" y="258740"/>
            <a:ext cx="9601196" cy="1303867"/>
          </a:xfrm>
        </p:spPr>
        <p:txBody>
          <a:bodyPr>
            <a:normAutofit/>
          </a:bodyPr>
          <a:lstStyle/>
          <a:p>
            <a:r>
              <a:rPr lang="es-ES" b="1" dirty="0"/>
              <a:t>¿Que perfil se está buscando?</a:t>
            </a:r>
          </a:p>
        </p:txBody>
      </p:sp>
      <p:sp>
        <p:nvSpPr>
          <p:cNvPr id="5" name="TextBox 4">
            <a:extLst>
              <a:ext uri="{FF2B5EF4-FFF2-40B4-BE49-F238E27FC236}">
                <a16:creationId xmlns:a16="http://schemas.microsoft.com/office/drawing/2014/main" id="{620C38AF-A6BD-00AD-C136-F7EF466F6B01}"/>
              </a:ext>
            </a:extLst>
          </p:cNvPr>
          <p:cNvSpPr txBox="1"/>
          <p:nvPr/>
        </p:nvSpPr>
        <p:spPr>
          <a:xfrm>
            <a:off x="6376899" y="1575939"/>
            <a:ext cx="5208738" cy="4247317"/>
          </a:xfrm>
          <a:prstGeom prst="rect">
            <a:avLst/>
          </a:prstGeom>
          <a:noFill/>
        </p:spPr>
        <p:txBody>
          <a:bodyPr wrap="square">
            <a:spAutoFit/>
          </a:bodyPr>
          <a:lstStyle/>
          <a:p>
            <a:r>
              <a:rPr lang="es-ES" dirty="0"/>
              <a:t>1️⃣ Data Manager: Experto en análisis de datos para ensayos clínicos. Mantenimiento bases de datos y calidad de los datos. </a:t>
            </a:r>
            <a:br>
              <a:rPr lang="es-ES" dirty="0"/>
            </a:br>
            <a:br>
              <a:rPr lang="es-ES" dirty="0"/>
            </a:br>
            <a:r>
              <a:rPr lang="es-ES" dirty="0"/>
              <a:t>2️⃣ </a:t>
            </a:r>
            <a:r>
              <a:rPr lang="es-ES" dirty="0" err="1"/>
              <a:t>Regulatory</a:t>
            </a:r>
            <a:r>
              <a:rPr lang="es-ES" dirty="0"/>
              <a:t> </a:t>
            </a:r>
            <a:r>
              <a:rPr lang="es-ES" dirty="0" err="1"/>
              <a:t>Affairs</a:t>
            </a:r>
            <a:r>
              <a:rPr lang="es-ES" dirty="0"/>
              <a:t> </a:t>
            </a:r>
            <a:r>
              <a:rPr lang="es-ES" dirty="0" err="1"/>
              <a:t>Specialist</a:t>
            </a:r>
            <a:r>
              <a:rPr lang="es-ES" dirty="0"/>
              <a:t>: Profesional que gestiona la aprobación de medicamentos.</a:t>
            </a:r>
            <a:br>
              <a:rPr lang="es-ES" dirty="0"/>
            </a:br>
            <a:br>
              <a:rPr lang="es-ES" dirty="0"/>
            </a:br>
            <a:r>
              <a:rPr lang="es-ES" dirty="0"/>
              <a:t>3️⃣ Clinical Trial Monitor (CRA): Garantiza el buen desarrollo de los ensayos clínicos.</a:t>
            </a:r>
            <a:br>
              <a:rPr lang="es-ES" dirty="0"/>
            </a:br>
            <a:br>
              <a:rPr lang="es-ES" dirty="0"/>
            </a:br>
            <a:r>
              <a:rPr lang="es-ES" dirty="0"/>
              <a:t>4️⃣ </a:t>
            </a:r>
            <a:r>
              <a:rPr lang="es-ES" dirty="0" err="1"/>
              <a:t>Scientific</a:t>
            </a:r>
            <a:r>
              <a:rPr lang="es-ES" dirty="0"/>
              <a:t> </a:t>
            </a:r>
            <a:r>
              <a:rPr lang="es-ES" dirty="0" err="1"/>
              <a:t>Advisor</a:t>
            </a:r>
            <a:r>
              <a:rPr lang="es-ES" dirty="0"/>
              <a:t>: Conecta la investigación científica con estrategias comerciales.</a:t>
            </a:r>
            <a:br>
              <a:rPr lang="es-ES" dirty="0"/>
            </a:br>
            <a:br>
              <a:rPr lang="es-ES" dirty="0"/>
            </a:br>
            <a:r>
              <a:rPr lang="es-ES" dirty="0"/>
              <a:t>5️⃣ </a:t>
            </a:r>
            <a:r>
              <a:rPr lang="es-ES" dirty="0" err="1"/>
              <a:t>Product</a:t>
            </a:r>
            <a:r>
              <a:rPr lang="es-ES" dirty="0"/>
              <a:t> Manager: Lidera el lanzamiento de nuevos medicamentos al mercado.</a:t>
            </a:r>
          </a:p>
        </p:txBody>
      </p:sp>
      <p:pic>
        <p:nvPicPr>
          <p:cNvPr id="8" name="Picture 7">
            <a:extLst>
              <a:ext uri="{FF2B5EF4-FFF2-40B4-BE49-F238E27FC236}">
                <a16:creationId xmlns:a16="http://schemas.microsoft.com/office/drawing/2014/main" id="{CB1B18B6-4D32-B3C2-A367-70983E7809B0}"/>
              </a:ext>
            </a:extLst>
          </p:cNvPr>
          <p:cNvPicPr>
            <a:picLocks noChangeAspect="1"/>
          </p:cNvPicPr>
          <p:nvPr/>
        </p:nvPicPr>
        <p:blipFill>
          <a:blip r:embed="rId4"/>
          <a:stretch>
            <a:fillRect/>
          </a:stretch>
        </p:blipFill>
        <p:spPr>
          <a:xfrm>
            <a:off x="606363" y="1946047"/>
            <a:ext cx="5582152" cy="3222860"/>
          </a:xfrm>
          <a:prstGeom prst="rect">
            <a:avLst/>
          </a:prstGeom>
        </p:spPr>
      </p:pic>
      <p:sp>
        <p:nvSpPr>
          <p:cNvPr id="9" name="TextBox 8">
            <a:extLst>
              <a:ext uri="{FF2B5EF4-FFF2-40B4-BE49-F238E27FC236}">
                <a16:creationId xmlns:a16="http://schemas.microsoft.com/office/drawing/2014/main" id="{42D48DBA-A52E-404E-A964-ABEFE0DFB4A8}"/>
              </a:ext>
            </a:extLst>
          </p:cNvPr>
          <p:cNvSpPr txBox="1"/>
          <p:nvPr/>
        </p:nvSpPr>
        <p:spPr>
          <a:xfrm>
            <a:off x="720270" y="5238480"/>
            <a:ext cx="2872409" cy="307777"/>
          </a:xfrm>
          <a:prstGeom prst="rect">
            <a:avLst/>
          </a:prstGeom>
          <a:noFill/>
        </p:spPr>
        <p:txBody>
          <a:bodyPr wrap="square" rtlCol="0">
            <a:spAutoFit/>
          </a:bodyPr>
          <a:lstStyle/>
          <a:p>
            <a:r>
              <a:rPr lang="es-ES" sz="1400" dirty="0"/>
              <a:t>Fuente: </a:t>
            </a:r>
            <a:r>
              <a:rPr lang="es-ES" sz="1400" dirty="0" err="1"/>
              <a:t>Bioemprender</a:t>
            </a:r>
            <a:r>
              <a:rPr lang="es-ES" sz="1400" dirty="0"/>
              <a:t> </a:t>
            </a:r>
          </a:p>
        </p:txBody>
      </p:sp>
    </p:spTree>
    <p:extLst>
      <p:ext uri="{BB962C8B-B14F-4D97-AF65-F5344CB8AC3E}">
        <p14:creationId xmlns:p14="http://schemas.microsoft.com/office/powerpoint/2010/main" val="233294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 name="Title 1">
            <a:extLst>
              <a:ext uri="{FF2B5EF4-FFF2-40B4-BE49-F238E27FC236}">
                <a16:creationId xmlns:a16="http://schemas.microsoft.com/office/drawing/2014/main" id="{F21D8522-73AA-4438-A7F5-48AAAD7A9A43}"/>
              </a:ext>
            </a:extLst>
          </p:cNvPr>
          <p:cNvSpPr>
            <a:spLocks noGrp="1"/>
          </p:cNvSpPr>
          <p:nvPr>
            <p:ph type="title"/>
          </p:nvPr>
        </p:nvSpPr>
        <p:spPr>
          <a:xfrm>
            <a:off x="1295402" y="838296"/>
            <a:ext cx="9601196" cy="1303867"/>
          </a:xfrm>
        </p:spPr>
        <p:txBody>
          <a:bodyPr>
            <a:normAutofit fontScale="90000"/>
          </a:bodyPr>
          <a:lstStyle/>
          <a:p>
            <a:r>
              <a:rPr lang="es-ES" b="1" dirty="0"/>
              <a:t>Desarrollo de un medicamento: </a:t>
            </a:r>
            <a:br>
              <a:rPr lang="es-ES" b="1" dirty="0"/>
            </a:br>
            <a:r>
              <a:rPr lang="es-ES" b="1" dirty="0"/>
              <a:t>Pasos a seguir</a:t>
            </a:r>
          </a:p>
        </p:txBody>
      </p:sp>
      <p:sp>
        <p:nvSpPr>
          <p:cNvPr id="7" name="Content Placeholder 2">
            <a:extLst>
              <a:ext uri="{FF2B5EF4-FFF2-40B4-BE49-F238E27FC236}">
                <a16:creationId xmlns:a16="http://schemas.microsoft.com/office/drawing/2014/main" id="{9CF04DC4-5421-4743-9ECD-EB1046A47418}"/>
              </a:ext>
            </a:extLst>
          </p:cNvPr>
          <p:cNvSpPr>
            <a:spLocks noGrp="1"/>
          </p:cNvSpPr>
          <p:nvPr>
            <p:ph idx="1"/>
          </p:nvPr>
        </p:nvSpPr>
        <p:spPr>
          <a:xfrm>
            <a:off x="1295401" y="2485014"/>
            <a:ext cx="9601196" cy="3318936"/>
          </a:xfrm>
        </p:spPr>
        <p:txBody>
          <a:bodyPr>
            <a:normAutofit fontScale="92500"/>
          </a:bodyPr>
          <a:lstStyle/>
          <a:p>
            <a:pPr algn="just">
              <a:buFont typeface="Wingdings" panose="05000000000000000000" pitchFamily="2" charset="2"/>
              <a:buChar char="ü"/>
            </a:pPr>
            <a:r>
              <a:rPr lang="es-ES" b="1" dirty="0"/>
              <a:t>Identificar una diana específica </a:t>
            </a:r>
            <a:r>
              <a:rPr lang="es-ES" dirty="0"/>
              <a:t>que será el objetivo al que se dirigirá la nueva molécula o fármaco que va a desarrollarse.</a:t>
            </a:r>
          </a:p>
          <a:p>
            <a:pPr algn="just">
              <a:buFont typeface="Wingdings" panose="05000000000000000000" pitchFamily="2" charset="2"/>
              <a:buChar char="ü"/>
            </a:pPr>
            <a:r>
              <a:rPr lang="es-ES" b="1" dirty="0"/>
              <a:t>Fase Preclínica: </a:t>
            </a:r>
            <a:r>
              <a:rPr lang="es-ES" dirty="0"/>
              <a:t>ensayo del compuesto en organismos vivos y estudios sobre farmacología y toxicología, entre otros. </a:t>
            </a:r>
          </a:p>
          <a:p>
            <a:pPr marL="0" indent="0" algn="just">
              <a:buNone/>
            </a:pPr>
            <a:r>
              <a:rPr lang="es-ES" dirty="0"/>
              <a:t>Las compañías farmacéuticas necesitan entre 5 y 7 años para completar estas dos primeras etapas.</a:t>
            </a:r>
          </a:p>
          <a:p>
            <a:pPr marL="0" indent="0" algn="just">
              <a:buNone/>
            </a:pPr>
            <a:r>
              <a:rPr lang="es-ES" dirty="0"/>
              <a:t>Una vez superadas estas dos etapas empieza la </a:t>
            </a:r>
            <a:r>
              <a:rPr lang="es-ES" b="1" dirty="0"/>
              <a:t>Fase Clínica</a:t>
            </a:r>
            <a:r>
              <a:rPr lang="es-ES" dirty="0"/>
              <a:t>, y aquí es cuando da comienzo el ensayo en el que participarán personas.</a:t>
            </a:r>
            <a:endParaRPr lang="es-ES" b="1" dirty="0"/>
          </a:p>
        </p:txBody>
      </p:sp>
    </p:spTree>
    <p:extLst>
      <p:ext uri="{BB962C8B-B14F-4D97-AF65-F5344CB8AC3E}">
        <p14:creationId xmlns:p14="http://schemas.microsoft.com/office/powerpoint/2010/main" val="706500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83BD7-C9E5-D96E-DA97-8E1C2C311235}"/>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87938FA7-FA34-7CB4-B80D-7753DF3D08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64D162AD-9B11-5183-8E3E-80E1CD8BCA31}"/>
              </a:ext>
            </a:extLst>
          </p:cNvPr>
          <p:cNvSpPr>
            <a:spLocks noGrp="1"/>
          </p:cNvSpPr>
          <p:nvPr>
            <p:ph type="title"/>
          </p:nvPr>
        </p:nvSpPr>
        <p:spPr>
          <a:xfrm>
            <a:off x="1152307" y="122547"/>
            <a:ext cx="9601196" cy="1303867"/>
          </a:xfrm>
        </p:spPr>
        <p:txBody>
          <a:bodyPr>
            <a:normAutofit/>
          </a:bodyPr>
          <a:lstStyle/>
          <a:p>
            <a:r>
              <a:rPr lang="es-ES" b="1" dirty="0"/>
              <a:t>Medical </a:t>
            </a:r>
            <a:r>
              <a:rPr lang="es-ES" b="1" dirty="0" err="1"/>
              <a:t>Affers</a:t>
            </a:r>
            <a:r>
              <a:rPr lang="es-ES" b="1" dirty="0"/>
              <a:t> </a:t>
            </a:r>
          </a:p>
        </p:txBody>
      </p:sp>
      <p:sp>
        <p:nvSpPr>
          <p:cNvPr id="2" name="TextBox 1">
            <a:extLst>
              <a:ext uri="{FF2B5EF4-FFF2-40B4-BE49-F238E27FC236}">
                <a16:creationId xmlns:a16="http://schemas.microsoft.com/office/drawing/2014/main" id="{A999CAFD-A32A-A1AD-72E0-5A81EE0856DF}"/>
              </a:ext>
            </a:extLst>
          </p:cNvPr>
          <p:cNvSpPr txBox="1"/>
          <p:nvPr/>
        </p:nvSpPr>
        <p:spPr>
          <a:xfrm>
            <a:off x="974034" y="1114158"/>
            <a:ext cx="10535479" cy="646331"/>
          </a:xfrm>
          <a:prstGeom prst="rect">
            <a:avLst/>
          </a:prstGeom>
          <a:noFill/>
        </p:spPr>
        <p:txBody>
          <a:bodyPr wrap="square" rtlCol="0">
            <a:spAutoFit/>
          </a:bodyPr>
          <a:lstStyle/>
          <a:p>
            <a:r>
              <a:rPr lang="es-ES" dirty="0"/>
              <a:t>Hace referencia a todo un departamento de comunicación con los investigadores.</a:t>
            </a:r>
          </a:p>
          <a:p>
            <a:r>
              <a:rPr lang="es-ES" b="1" dirty="0"/>
              <a:t>Siendo</a:t>
            </a:r>
            <a:r>
              <a:rPr lang="es-ES" dirty="0"/>
              <a:t> 𝗲𝗹 𝗽𝘂𝗲𝗻𝘁𝗲 𝗲𝗻𝘁𝗿𝗲 𝗹𝗮 𝗶𝗻𝗻𝗼𝘃𝗮𝗰𝗶𝗼́𝗻 𝗰𝗶𝗲𝗻𝘁í𝗳𝗶𝗰𝗮 𝘆 𝗹𝗮 𝗽𝗿𝗮́𝗰𝘁𝗶𝗰𝗮 𝗰𝗹í𝗻𝗶𝗰𝗮. </a:t>
            </a:r>
          </a:p>
        </p:txBody>
      </p:sp>
      <p:sp>
        <p:nvSpPr>
          <p:cNvPr id="5" name="TextBox 4">
            <a:extLst>
              <a:ext uri="{FF2B5EF4-FFF2-40B4-BE49-F238E27FC236}">
                <a16:creationId xmlns:a16="http://schemas.microsoft.com/office/drawing/2014/main" id="{8B71BF2F-7712-4438-1DC8-2730FB6DE77D}"/>
              </a:ext>
            </a:extLst>
          </p:cNvPr>
          <p:cNvSpPr txBox="1"/>
          <p:nvPr/>
        </p:nvSpPr>
        <p:spPr>
          <a:xfrm>
            <a:off x="854131" y="1850618"/>
            <a:ext cx="10197548" cy="4247317"/>
          </a:xfrm>
          <a:prstGeom prst="rect">
            <a:avLst/>
          </a:prstGeom>
          <a:noFill/>
        </p:spPr>
        <p:txBody>
          <a:bodyPr wrap="square" rtlCol="0">
            <a:spAutoFit/>
          </a:bodyPr>
          <a:lstStyle/>
          <a:p>
            <a:r>
              <a:rPr lang="es-ES" b="1" dirty="0"/>
              <a:t>Medical </a:t>
            </a:r>
            <a:r>
              <a:rPr lang="es-ES" b="1" dirty="0" err="1"/>
              <a:t>Sciance</a:t>
            </a:r>
            <a:r>
              <a:rPr lang="es-ES" b="1" dirty="0"/>
              <a:t> Liaison (MSL) </a:t>
            </a:r>
          </a:p>
          <a:p>
            <a:r>
              <a:rPr lang="es-ES" dirty="0"/>
              <a:t>1. Especializados en la comunicación de datos científicos:</a:t>
            </a:r>
          </a:p>
          <a:p>
            <a:pPr marL="742950" lvl="1" indent="-285750">
              <a:buFontTx/>
              <a:buChar char="-"/>
            </a:pPr>
            <a:r>
              <a:rPr lang="es-ES" dirty="0"/>
              <a:t>Traducción de 𝗱𝗮𝘁𝗼𝘀 𝗰𝗶𝗲𝗻𝘁í𝗳𝗶𝗰𝗼𝘀 𝗲𝗻 𝗶𝗻𝗳𝗼𝗿𝗺𝗮𝗰𝗶𝗼́𝗻 𝘂́𝘁𝗶𝗹: convertir la evidencia compleja en información clara y relevante para profesionales de la salud. </a:t>
            </a:r>
          </a:p>
          <a:p>
            <a:pPr marL="742950" lvl="1" indent="-285750">
              <a:buFontTx/>
              <a:buChar char="-"/>
            </a:pPr>
            <a:r>
              <a:rPr lang="es-ES" dirty="0"/>
              <a:t>Trabajo coordinado con marketing para definir los mensajes clave de los estudios y hacerlos relevantes para los médicos</a:t>
            </a:r>
          </a:p>
          <a:p>
            <a:pPr marL="742950" lvl="1" indent="-285750">
              <a:buFontTx/>
              <a:buChar char="-"/>
            </a:pPr>
            <a:r>
              <a:rPr lang="es-ES" dirty="0"/>
              <a:t>Facilita la transferencia de conocimientos entre la empresa y la comunidad medica. </a:t>
            </a:r>
          </a:p>
          <a:p>
            <a:pPr marL="742950" lvl="1" indent="-285750">
              <a:buFontTx/>
              <a:buChar char="-"/>
            </a:pPr>
            <a:r>
              <a:rPr lang="es-ES" dirty="0"/>
              <a:t>Proporciona información actualizada sobre productos farmacéuticos</a:t>
            </a:r>
          </a:p>
          <a:p>
            <a:r>
              <a:rPr lang="es-ES" dirty="0"/>
              <a:t>2. Llevar 𝗹𝗮 𝗶𝗻𝗻𝗼𝘃𝗮𝗰𝗶𝗼́𝗻 𝗳𝗮𝗿𝗺𝗮𝗰𝗲́𝘂𝘁𝗶𝗰𝗮 𝗮 𝗹𝗮 𝗽𝗿𝗮́𝗰𝘁𝗶𝗰𝗮 𝗰𝗹í𝗻𝗶𝗰𝗮: Asegurar que los avances lleguen a quienes más los necesitan.</a:t>
            </a:r>
          </a:p>
          <a:p>
            <a:pPr marL="742950" lvl="1" indent="-285750">
              <a:buFontTx/>
              <a:buChar char="-"/>
            </a:pPr>
            <a:r>
              <a:rPr lang="es-ES" dirty="0"/>
              <a:t>Organizamos sesiones clínicas y reuniones 1:1 con médicos para compartir información clave. </a:t>
            </a:r>
          </a:p>
          <a:p>
            <a:pPr marL="742950" lvl="1" indent="-285750">
              <a:buFontTx/>
              <a:buChar char="-"/>
            </a:pPr>
            <a:r>
              <a:rPr lang="es-ES" dirty="0"/>
              <a:t>Establece relaciones colaborativas, proyectos. </a:t>
            </a:r>
          </a:p>
          <a:p>
            <a:pPr lvl="1"/>
            <a:endParaRPr lang="es-ES" dirty="0"/>
          </a:p>
          <a:p>
            <a:pPr lvl="1"/>
            <a:r>
              <a:rPr lang="es-ES" dirty="0"/>
              <a:t>3. Detectar necesidades medicas no cubiertas y aportar soluciones innovadoras.</a:t>
            </a:r>
          </a:p>
        </p:txBody>
      </p:sp>
    </p:spTree>
    <p:extLst>
      <p:ext uri="{BB962C8B-B14F-4D97-AF65-F5344CB8AC3E}">
        <p14:creationId xmlns:p14="http://schemas.microsoft.com/office/powerpoint/2010/main" val="4179233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3712A-FB34-1B6A-53C0-4C9A4BCEE4E2}"/>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EDA0AA4A-46E4-818F-8031-269206AD1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2F60ECD4-127E-96EF-FA89-F6F7487BA4A2}"/>
              </a:ext>
            </a:extLst>
          </p:cNvPr>
          <p:cNvSpPr>
            <a:spLocks noGrp="1"/>
          </p:cNvSpPr>
          <p:nvPr>
            <p:ph type="title"/>
          </p:nvPr>
        </p:nvSpPr>
        <p:spPr>
          <a:xfrm>
            <a:off x="1152307" y="122547"/>
            <a:ext cx="9601196" cy="1303867"/>
          </a:xfrm>
        </p:spPr>
        <p:txBody>
          <a:bodyPr>
            <a:normAutofit/>
          </a:bodyPr>
          <a:lstStyle/>
          <a:p>
            <a:r>
              <a:rPr lang="es-ES" sz="3600" b="1" dirty="0"/>
              <a:t>Diferencias MSL y Ventas</a:t>
            </a:r>
          </a:p>
        </p:txBody>
      </p:sp>
      <p:pic>
        <p:nvPicPr>
          <p:cNvPr id="8" name="Picture 7">
            <a:extLst>
              <a:ext uri="{FF2B5EF4-FFF2-40B4-BE49-F238E27FC236}">
                <a16:creationId xmlns:a16="http://schemas.microsoft.com/office/drawing/2014/main" id="{0C81AE2C-3FEE-F9F8-70E3-668A1B675DDA}"/>
              </a:ext>
            </a:extLst>
          </p:cNvPr>
          <p:cNvPicPr>
            <a:picLocks noChangeAspect="1"/>
          </p:cNvPicPr>
          <p:nvPr/>
        </p:nvPicPr>
        <p:blipFill>
          <a:blip r:embed="rId4"/>
          <a:stretch>
            <a:fillRect/>
          </a:stretch>
        </p:blipFill>
        <p:spPr>
          <a:xfrm>
            <a:off x="3355479" y="1240652"/>
            <a:ext cx="5937608" cy="5041536"/>
          </a:xfrm>
          <a:prstGeom prst="rect">
            <a:avLst/>
          </a:prstGeom>
        </p:spPr>
      </p:pic>
      <p:sp>
        <p:nvSpPr>
          <p:cNvPr id="9" name="TextBox 8">
            <a:extLst>
              <a:ext uri="{FF2B5EF4-FFF2-40B4-BE49-F238E27FC236}">
                <a16:creationId xmlns:a16="http://schemas.microsoft.com/office/drawing/2014/main" id="{CFA534A4-9FCD-AC44-80DA-68391DB19B7F}"/>
              </a:ext>
            </a:extLst>
          </p:cNvPr>
          <p:cNvSpPr txBox="1"/>
          <p:nvPr/>
        </p:nvSpPr>
        <p:spPr>
          <a:xfrm>
            <a:off x="7991061" y="6096426"/>
            <a:ext cx="2375452" cy="261610"/>
          </a:xfrm>
          <a:prstGeom prst="rect">
            <a:avLst/>
          </a:prstGeom>
          <a:noFill/>
        </p:spPr>
        <p:txBody>
          <a:bodyPr wrap="square" rtlCol="0">
            <a:spAutoFit/>
          </a:bodyPr>
          <a:lstStyle/>
          <a:p>
            <a:r>
              <a:rPr lang="es-ES" sz="1100" dirty="0"/>
              <a:t>Fuente: </a:t>
            </a:r>
            <a:r>
              <a:rPr lang="es-ES" sz="1100" dirty="0" err="1"/>
              <a:t>Linkedin</a:t>
            </a:r>
            <a:r>
              <a:rPr lang="es-ES" sz="1100" dirty="0"/>
              <a:t> Carlota Olmos </a:t>
            </a:r>
          </a:p>
        </p:txBody>
      </p:sp>
    </p:spTree>
    <p:extLst>
      <p:ext uri="{BB962C8B-B14F-4D97-AF65-F5344CB8AC3E}">
        <p14:creationId xmlns:p14="http://schemas.microsoft.com/office/powerpoint/2010/main" val="3308985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199BB-EBC0-7993-6CF6-8DB57C4DA6FE}"/>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4CB452F5-C82E-86FE-8F34-C585937D73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9D857D8F-F744-D4C3-7E69-A73AC87619B8}"/>
              </a:ext>
            </a:extLst>
          </p:cNvPr>
          <p:cNvSpPr>
            <a:spLocks noGrp="1"/>
          </p:cNvSpPr>
          <p:nvPr>
            <p:ph type="title"/>
          </p:nvPr>
        </p:nvSpPr>
        <p:spPr>
          <a:xfrm>
            <a:off x="1152307" y="122547"/>
            <a:ext cx="9601196" cy="1303867"/>
          </a:xfrm>
        </p:spPr>
        <p:txBody>
          <a:bodyPr>
            <a:normAutofit/>
          </a:bodyPr>
          <a:lstStyle/>
          <a:p>
            <a:r>
              <a:rPr lang="es-ES" b="1" dirty="0"/>
              <a:t>¿Qué hay en </a:t>
            </a:r>
            <a:r>
              <a:rPr lang="es-ES" b="1" dirty="0" err="1"/>
              <a:t>linkedin</a:t>
            </a:r>
            <a:r>
              <a:rPr lang="es-ES" b="1" dirty="0"/>
              <a:t>?- MSL</a:t>
            </a:r>
          </a:p>
        </p:txBody>
      </p:sp>
      <p:pic>
        <p:nvPicPr>
          <p:cNvPr id="4" name="Picture 3">
            <a:extLst>
              <a:ext uri="{FF2B5EF4-FFF2-40B4-BE49-F238E27FC236}">
                <a16:creationId xmlns:a16="http://schemas.microsoft.com/office/drawing/2014/main" id="{85843CD1-00FD-FC68-8F69-ED09B6862586}"/>
              </a:ext>
            </a:extLst>
          </p:cNvPr>
          <p:cNvPicPr>
            <a:picLocks noChangeAspect="1"/>
          </p:cNvPicPr>
          <p:nvPr/>
        </p:nvPicPr>
        <p:blipFill>
          <a:blip r:embed="rId4"/>
          <a:stretch>
            <a:fillRect/>
          </a:stretch>
        </p:blipFill>
        <p:spPr>
          <a:xfrm>
            <a:off x="127613" y="1232463"/>
            <a:ext cx="7439025" cy="1666875"/>
          </a:xfrm>
          <a:prstGeom prst="rect">
            <a:avLst/>
          </a:prstGeom>
        </p:spPr>
      </p:pic>
      <p:pic>
        <p:nvPicPr>
          <p:cNvPr id="7" name="Picture 6">
            <a:extLst>
              <a:ext uri="{FF2B5EF4-FFF2-40B4-BE49-F238E27FC236}">
                <a16:creationId xmlns:a16="http://schemas.microsoft.com/office/drawing/2014/main" id="{695E7524-B3A2-8BFE-765A-B0EE39E575E0}"/>
              </a:ext>
            </a:extLst>
          </p:cNvPr>
          <p:cNvPicPr>
            <a:picLocks noChangeAspect="1"/>
          </p:cNvPicPr>
          <p:nvPr/>
        </p:nvPicPr>
        <p:blipFill>
          <a:blip r:embed="rId5"/>
          <a:stretch>
            <a:fillRect/>
          </a:stretch>
        </p:blipFill>
        <p:spPr>
          <a:xfrm>
            <a:off x="5144877" y="2764195"/>
            <a:ext cx="6842392" cy="4092019"/>
          </a:xfrm>
          <a:prstGeom prst="rect">
            <a:avLst/>
          </a:prstGeom>
        </p:spPr>
      </p:pic>
      <p:pic>
        <p:nvPicPr>
          <p:cNvPr id="13" name="Picture 12" descr="A picture containing ocean floor&#10;&#10;Description automatically generated">
            <a:extLst>
              <a:ext uri="{FF2B5EF4-FFF2-40B4-BE49-F238E27FC236}">
                <a16:creationId xmlns:a16="http://schemas.microsoft.com/office/drawing/2014/main" id="{9599E226-5D20-7B9E-90D1-F12C7F50D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64" y="3428107"/>
            <a:ext cx="3318900" cy="2487499"/>
          </a:xfrm>
          <a:prstGeom prst="ellipse">
            <a:avLst/>
          </a:prstGeom>
        </p:spPr>
      </p:pic>
    </p:spTree>
    <p:extLst>
      <p:ext uri="{BB962C8B-B14F-4D97-AF65-F5344CB8AC3E}">
        <p14:creationId xmlns:p14="http://schemas.microsoft.com/office/powerpoint/2010/main" val="9998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3" name="Picture 2">
            <a:extLst>
              <a:ext uri="{FF2B5EF4-FFF2-40B4-BE49-F238E27FC236}">
                <a16:creationId xmlns:a16="http://schemas.microsoft.com/office/drawing/2014/main" id="{62840265-6E35-C476-FFDA-A27C9D436FB1}"/>
              </a:ext>
            </a:extLst>
          </p:cNvPr>
          <p:cNvPicPr>
            <a:picLocks noChangeAspect="1"/>
          </p:cNvPicPr>
          <p:nvPr/>
        </p:nvPicPr>
        <p:blipFill>
          <a:blip r:embed="rId4"/>
          <a:stretch>
            <a:fillRect/>
          </a:stretch>
        </p:blipFill>
        <p:spPr>
          <a:xfrm>
            <a:off x="890362" y="863083"/>
            <a:ext cx="3750730" cy="4633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C92E947-81A7-75F0-1F46-EE41EE08F04D}"/>
              </a:ext>
            </a:extLst>
          </p:cNvPr>
          <p:cNvPicPr>
            <a:picLocks noChangeAspect="1"/>
          </p:cNvPicPr>
          <p:nvPr/>
        </p:nvPicPr>
        <p:blipFill>
          <a:blip r:embed="rId5"/>
          <a:stretch>
            <a:fillRect/>
          </a:stretch>
        </p:blipFill>
        <p:spPr>
          <a:xfrm>
            <a:off x="4906446" y="3952684"/>
            <a:ext cx="3508512" cy="231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9A7B463-7389-989D-9755-3B538C113FDC}"/>
              </a:ext>
            </a:extLst>
          </p:cNvPr>
          <p:cNvPicPr>
            <a:picLocks noChangeAspect="1"/>
          </p:cNvPicPr>
          <p:nvPr/>
        </p:nvPicPr>
        <p:blipFill>
          <a:blip r:embed="rId6"/>
          <a:stretch>
            <a:fillRect/>
          </a:stretch>
        </p:blipFill>
        <p:spPr>
          <a:xfrm>
            <a:off x="7693734" y="590929"/>
            <a:ext cx="3677478" cy="3320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400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ADFE-A99D-9BBC-81C3-7B3F884D5334}"/>
              </a:ext>
            </a:extLst>
          </p:cNvPr>
          <p:cNvSpPr>
            <a:spLocks noGrp="1"/>
          </p:cNvSpPr>
          <p:nvPr>
            <p:ph type="title"/>
          </p:nvPr>
        </p:nvSpPr>
        <p:spPr>
          <a:xfrm>
            <a:off x="897839" y="853956"/>
            <a:ext cx="6088080" cy="1303867"/>
          </a:xfrm>
        </p:spPr>
        <p:txBody>
          <a:bodyPr>
            <a:normAutofit fontScale="90000"/>
          </a:bodyPr>
          <a:lstStyle/>
          <a:p>
            <a:r>
              <a:rPr lang="es-ES" b="1" dirty="0"/>
              <a:t>¿</a:t>
            </a:r>
            <a:r>
              <a:rPr lang="es-ES" sz="4000" b="1" dirty="0"/>
              <a:t>Qué hay en </a:t>
            </a:r>
            <a:r>
              <a:rPr lang="es-ES" sz="4000" b="1" dirty="0" err="1"/>
              <a:t>linkedin</a:t>
            </a:r>
            <a:r>
              <a:rPr lang="es-ES" sz="4000" b="1" dirty="0"/>
              <a:t>?- Medical Editor/</a:t>
            </a:r>
            <a:r>
              <a:rPr lang="es-ES" sz="4000" b="1" dirty="0" err="1"/>
              <a:t>Writter</a:t>
            </a:r>
            <a:endParaRPr lang="en-US" sz="4000" dirty="0">
              <a:solidFill>
                <a:srgbClr val="000000"/>
              </a:solidFill>
            </a:endParaRPr>
          </a:p>
          <a:p>
            <a:endParaRPr lang="en-US" dirty="0"/>
          </a:p>
        </p:txBody>
      </p:sp>
      <p:pic>
        <p:nvPicPr>
          <p:cNvPr id="5" name="Picture 4" descr="A white text on a white background&#10;&#10;Description automatically generated">
            <a:extLst>
              <a:ext uri="{FF2B5EF4-FFF2-40B4-BE49-F238E27FC236}">
                <a16:creationId xmlns:a16="http://schemas.microsoft.com/office/drawing/2014/main" id="{BA9528CD-3576-6FDB-D0E1-5275A88485DB}"/>
              </a:ext>
            </a:extLst>
          </p:cNvPr>
          <p:cNvPicPr>
            <a:picLocks noChangeAspect="1"/>
          </p:cNvPicPr>
          <p:nvPr/>
        </p:nvPicPr>
        <p:blipFill>
          <a:blip r:embed="rId2"/>
          <a:stretch>
            <a:fillRect/>
          </a:stretch>
        </p:blipFill>
        <p:spPr>
          <a:xfrm>
            <a:off x="6985919" y="1071010"/>
            <a:ext cx="4308242" cy="5117519"/>
          </a:xfrm>
          <a:prstGeom prst="rect">
            <a:avLst/>
          </a:prstGeom>
        </p:spPr>
      </p:pic>
      <p:sp>
        <p:nvSpPr>
          <p:cNvPr id="6" name="Content Placeholder 5">
            <a:extLst>
              <a:ext uri="{FF2B5EF4-FFF2-40B4-BE49-F238E27FC236}">
                <a16:creationId xmlns:a16="http://schemas.microsoft.com/office/drawing/2014/main" id="{CE05B44F-C615-FA93-1CDF-7C129313915C}"/>
              </a:ext>
            </a:extLst>
          </p:cNvPr>
          <p:cNvSpPr>
            <a:spLocks noGrp="1"/>
          </p:cNvSpPr>
          <p:nvPr>
            <p:ph idx="1"/>
          </p:nvPr>
        </p:nvSpPr>
        <p:spPr>
          <a:xfrm>
            <a:off x="897839" y="2584173"/>
            <a:ext cx="5741500" cy="3250905"/>
          </a:xfrm>
        </p:spPr>
        <p:txBody>
          <a:bodyPr/>
          <a:lstStyle/>
          <a:p>
            <a:r>
              <a:rPr lang="es-ES" dirty="0"/>
              <a:t>Especializado en comunicación científica y redacción técnica. </a:t>
            </a:r>
          </a:p>
          <a:p>
            <a:r>
              <a:rPr lang="es-ES" dirty="0"/>
              <a:t>El objetivo es transformar datos científicos complejos en información clara y coherente para su presentación en la comunidad científica y ante las autoridades reguladoras. </a:t>
            </a:r>
          </a:p>
        </p:txBody>
      </p:sp>
    </p:spTree>
    <p:extLst>
      <p:ext uri="{BB962C8B-B14F-4D97-AF65-F5344CB8AC3E}">
        <p14:creationId xmlns:p14="http://schemas.microsoft.com/office/powerpoint/2010/main" val="1620578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247175C4-2202-47CF-A515-DE86EB676229}"/>
              </a:ext>
            </a:extLst>
          </p:cNvPr>
          <p:cNvSpPr>
            <a:spLocks noGrp="1"/>
          </p:cNvSpPr>
          <p:nvPr>
            <p:ph type="title"/>
          </p:nvPr>
        </p:nvSpPr>
        <p:spPr>
          <a:xfrm>
            <a:off x="1141290" y="495263"/>
            <a:ext cx="9601196" cy="1303867"/>
          </a:xfrm>
        </p:spPr>
        <p:txBody>
          <a:bodyPr>
            <a:normAutofit fontScale="90000"/>
          </a:bodyPr>
          <a:lstStyle/>
          <a:p>
            <a:r>
              <a:rPr lang="es-ES" b="1" dirty="0"/>
              <a:t>¿Qué hay en </a:t>
            </a:r>
            <a:r>
              <a:rPr lang="es-ES" b="1" dirty="0" err="1"/>
              <a:t>linkedin</a:t>
            </a:r>
            <a:r>
              <a:rPr lang="es-ES" b="1" dirty="0"/>
              <a:t>?- </a:t>
            </a:r>
            <a:r>
              <a:rPr lang="es-ES" b="1" dirty="0" err="1"/>
              <a:t>Regulatory</a:t>
            </a:r>
            <a:r>
              <a:rPr lang="es-ES" b="1" dirty="0"/>
              <a:t> </a:t>
            </a:r>
            <a:r>
              <a:rPr lang="es-ES" b="1" dirty="0" err="1"/>
              <a:t>Affairs</a:t>
            </a:r>
            <a:endParaRPr lang="es-ES" b="1" dirty="0"/>
          </a:p>
        </p:txBody>
      </p:sp>
      <p:pic>
        <p:nvPicPr>
          <p:cNvPr id="6" name="Picture 5">
            <a:extLst>
              <a:ext uri="{FF2B5EF4-FFF2-40B4-BE49-F238E27FC236}">
                <a16:creationId xmlns:a16="http://schemas.microsoft.com/office/drawing/2014/main" id="{2DC79940-4CF2-425C-A6F8-EE4D82A63B95}"/>
              </a:ext>
            </a:extLst>
          </p:cNvPr>
          <p:cNvPicPr>
            <a:picLocks noChangeAspect="1"/>
          </p:cNvPicPr>
          <p:nvPr/>
        </p:nvPicPr>
        <p:blipFill>
          <a:blip r:embed="rId4"/>
          <a:stretch>
            <a:fillRect/>
          </a:stretch>
        </p:blipFill>
        <p:spPr>
          <a:xfrm>
            <a:off x="5522530" y="4593797"/>
            <a:ext cx="6081430" cy="169732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BE45D02E-4077-4737-AECF-9EA8CECA5211}"/>
              </a:ext>
            </a:extLst>
          </p:cNvPr>
          <p:cNvPicPr>
            <a:picLocks noChangeAspect="1"/>
          </p:cNvPicPr>
          <p:nvPr/>
        </p:nvPicPr>
        <p:blipFill rotWithShape="1">
          <a:blip r:embed="rId5">
            <a:extLst>
              <a:ext uri="{28A0092B-C50C-407E-A947-70E740481C1C}">
                <a14:useLocalDpi xmlns:a14="http://schemas.microsoft.com/office/drawing/2010/main" val="0"/>
              </a:ext>
            </a:extLst>
          </a:blip>
          <a:srcRect l="4003" t="8923" r="15099" b="16365"/>
          <a:stretch/>
        </p:blipFill>
        <p:spPr>
          <a:xfrm>
            <a:off x="7496857" y="1954397"/>
            <a:ext cx="2876847" cy="1917899"/>
          </a:xfrm>
          <a:prstGeom prst="can">
            <a:avLst>
              <a:gd name="adj" fmla="val 50000"/>
            </a:avLst>
          </a:prstGeom>
        </p:spPr>
      </p:pic>
      <p:sp>
        <p:nvSpPr>
          <p:cNvPr id="2" name="TextBox 1">
            <a:extLst>
              <a:ext uri="{FF2B5EF4-FFF2-40B4-BE49-F238E27FC236}">
                <a16:creationId xmlns:a16="http://schemas.microsoft.com/office/drawing/2014/main" id="{4A974689-DC7C-656A-415C-D242E3E44442}"/>
              </a:ext>
            </a:extLst>
          </p:cNvPr>
          <p:cNvSpPr txBox="1"/>
          <p:nvPr/>
        </p:nvSpPr>
        <p:spPr>
          <a:xfrm>
            <a:off x="584821" y="2056906"/>
            <a:ext cx="5509591" cy="2031325"/>
          </a:xfrm>
          <a:prstGeom prst="rect">
            <a:avLst/>
          </a:prstGeom>
          <a:noFill/>
        </p:spPr>
        <p:txBody>
          <a:bodyPr wrap="square" rtlCol="0">
            <a:spAutoFit/>
          </a:bodyPr>
          <a:lstStyle/>
          <a:p>
            <a:r>
              <a:rPr lang="es-ES" dirty="0"/>
              <a:t>Responsable de garantizar el cumplimiento de las regulaciones y normativas en los ensayos clinicos, encargadnos de preparar y presentar documentos reglamentarios, coordinar comunicaciones con las autoridades reguladoras y asegurar que todos los aspectos del ensayo clínico se ajusten a los requisitos legales y éticos. </a:t>
            </a:r>
          </a:p>
        </p:txBody>
      </p:sp>
      <p:sp>
        <p:nvSpPr>
          <p:cNvPr id="7" name="TextBox 6">
            <a:extLst>
              <a:ext uri="{FF2B5EF4-FFF2-40B4-BE49-F238E27FC236}">
                <a16:creationId xmlns:a16="http://schemas.microsoft.com/office/drawing/2014/main" id="{2EDB6923-DF9B-1095-077B-201B141722B2}"/>
              </a:ext>
            </a:extLst>
          </p:cNvPr>
          <p:cNvSpPr txBox="1"/>
          <p:nvPr/>
        </p:nvSpPr>
        <p:spPr>
          <a:xfrm>
            <a:off x="502027" y="4493745"/>
            <a:ext cx="6097656" cy="646331"/>
          </a:xfrm>
          <a:prstGeom prst="rect">
            <a:avLst/>
          </a:prstGeom>
          <a:noFill/>
        </p:spPr>
        <p:txBody>
          <a:bodyPr wrap="square">
            <a:spAutoFit/>
          </a:bodyPr>
          <a:lstStyle/>
          <a:p>
            <a:r>
              <a:rPr lang="es-ES" dirty="0"/>
              <a:t>Profesional que gestiona la aprobación de medicamentos</a:t>
            </a:r>
          </a:p>
        </p:txBody>
      </p:sp>
    </p:spTree>
    <p:extLst>
      <p:ext uri="{BB962C8B-B14F-4D97-AF65-F5344CB8AC3E}">
        <p14:creationId xmlns:p14="http://schemas.microsoft.com/office/powerpoint/2010/main" val="1896692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247175C4-2202-47CF-A515-DE86EB676229}"/>
              </a:ext>
            </a:extLst>
          </p:cNvPr>
          <p:cNvSpPr>
            <a:spLocks noGrp="1"/>
          </p:cNvSpPr>
          <p:nvPr>
            <p:ph type="title"/>
          </p:nvPr>
        </p:nvSpPr>
        <p:spPr>
          <a:xfrm>
            <a:off x="1119257" y="462623"/>
            <a:ext cx="9601196" cy="1303867"/>
          </a:xfrm>
        </p:spPr>
        <p:txBody>
          <a:bodyPr>
            <a:normAutofit fontScale="90000"/>
          </a:bodyPr>
          <a:lstStyle/>
          <a:p>
            <a:r>
              <a:rPr lang="es-ES" b="1" dirty="0"/>
              <a:t>¿Qué hay en </a:t>
            </a:r>
            <a:r>
              <a:rPr lang="es-ES" b="1" dirty="0" err="1"/>
              <a:t>linkedin</a:t>
            </a:r>
            <a:r>
              <a:rPr lang="es-ES" b="1" dirty="0"/>
              <a:t>?– </a:t>
            </a:r>
            <a:r>
              <a:rPr lang="es-ES" b="1" dirty="0" err="1"/>
              <a:t>Market</a:t>
            </a:r>
            <a:r>
              <a:rPr lang="es-ES" b="1" dirty="0"/>
              <a:t> Access</a:t>
            </a:r>
          </a:p>
        </p:txBody>
      </p:sp>
      <p:pic>
        <p:nvPicPr>
          <p:cNvPr id="7" name="Picture 6">
            <a:extLst>
              <a:ext uri="{FF2B5EF4-FFF2-40B4-BE49-F238E27FC236}">
                <a16:creationId xmlns:a16="http://schemas.microsoft.com/office/drawing/2014/main" id="{2F6A7EF0-DBD7-4FDD-969B-6CE740F86CB9}"/>
              </a:ext>
            </a:extLst>
          </p:cNvPr>
          <p:cNvPicPr>
            <a:picLocks noChangeAspect="1"/>
          </p:cNvPicPr>
          <p:nvPr/>
        </p:nvPicPr>
        <p:blipFill>
          <a:blip r:embed="rId4"/>
          <a:stretch>
            <a:fillRect/>
          </a:stretch>
        </p:blipFill>
        <p:spPr>
          <a:xfrm>
            <a:off x="835690" y="1871129"/>
            <a:ext cx="7391400" cy="1795864"/>
          </a:xfrm>
          <a:prstGeom prst="rect">
            <a:avLst/>
          </a:prstGeom>
        </p:spPr>
      </p:pic>
      <p:pic>
        <p:nvPicPr>
          <p:cNvPr id="10" name="Picture 9">
            <a:extLst>
              <a:ext uri="{FF2B5EF4-FFF2-40B4-BE49-F238E27FC236}">
                <a16:creationId xmlns:a16="http://schemas.microsoft.com/office/drawing/2014/main" id="{A525C298-9667-4068-99BA-215730013CF9}"/>
              </a:ext>
            </a:extLst>
          </p:cNvPr>
          <p:cNvPicPr>
            <a:picLocks noChangeAspect="1"/>
          </p:cNvPicPr>
          <p:nvPr/>
        </p:nvPicPr>
        <p:blipFill>
          <a:blip r:embed="rId5"/>
          <a:stretch>
            <a:fillRect/>
          </a:stretch>
        </p:blipFill>
        <p:spPr>
          <a:xfrm>
            <a:off x="4280512" y="3919800"/>
            <a:ext cx="7391400" cy="2076450"/>
          </a:xfrm>
          <a:prstGeom prst="rect">
            <a:avLst/>
          </a:prstGeom>
        </p:spPr>
      </p:pic>
    </p:spTree>
    <p:extLst>
      <p:ext uri="{BB962C8B-B14F-4D97-AF65-F5344CB8AC3E}">
        <p14:creationId xmlns:p14="http://schemas.microsoft.com/office/powerpoint/2010/main" val="4141285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C6BB-5072-04E8-84B6-1FD7B0AEAEA1}"/>
              </a:ext>
            </a:extLst>
          </p:cNvPr>
          <p:cNvSpPr>
            <a:spLocks noGrp="1"/>
          </p:cNvSpPr>
          <p:nvPr>
            <p:ph type="title"/>
          </p:nvPr>
        </p:nvSpPr>
        <p:spPr/>
        <p:txBody>
          <a:bodyPr/>
          <a:lstStyle/>
          <a:p>
            <a:r>
              <a:rPr lang="es-ES" dirty="0"/>
              <a:t>Consejos </a:t>
            </a:r>
          </a:p>
        </p:txBody>
      </p:sp>
      <p:sp>
        <p:nvSpPr>
          <p:cNvPr id="3" name="Content Placeholder 2">
            <a:extLst>
              <a:ext uri="{FF2B5EF4-FFF2-40B4-BE49-F238E27FC236}">
                <a16:creationId xmlns:a16="http://schemas.microsoft.com/office/drawing/2014/main" id="{26E96B5D-6502-367E-FAD4-2265DC16E791}"/>
              </a:ext>
            </a:extLst>
          </p:cNvPr>
          <p:cNvSpPr>
            <a:spLocks noGrp="1"/>
          </p:cNvSpPr>
          <p:nvPr>
            <p:ph idx="1"/>
          </p:nvPr>
        </p:nvSpPr>
        <p:spPr/>
        <p:txBody>
          <a:bodyPr/>
          <a:lstStyle/>
          <a:p>
            <a:r>
              <a:rPr lang="es-ES" dirty="0"/>
              <a:t>No necesitas un master para cada posición </a:t>
            </a:r>
          </a:p>
          <a:p>
            <a:r>
              <a:rPr lang="es-ES" dirty="0"/>
              <a:t>En la vida es importante la actitud mostrar proactividad y creer en ti mismo</a:t>
            </a:r>
          </a:p>
          <a:p>
            <a:r>
              <a:rPr lang="es-ES" dirty="0"/>
              <a:t>Di que si a las oportunidades, no te cierres puertas, acepta nuevos retos y aprovéchalos para crecer y explorar. Nunca sabes donde te pueden llevar </a:t>
            </a:r>
          </a:p>
        </p:txBody>
      </p:sp>
    </p:spTree>
    <p:extLst>
      <p:ext uri="{BB962C8B-B14F-4D97-AF65-F5344CB8AC3E}">
        <p14:creationId xmlns:p14="http://schemas.microsoft.com/office/powerpoint/2010/main" val="2464117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DC91-1444-BDB9-B5E6-C8ECA52BBE42}"/>
              </a:ext>
            </a:extLst>
          </p:cNvPr>
          <p:cNvSpPr>
            <a:spLocks noGrp="1"/>
          </p:cNvSpPr>
          <p:nvPr>
            <p:ph type="title"/>
          </p:nvPr>
        </p:nvSpPr>
        <p:spPr/>
        <p:txBody>
          <a:bodyPr/>
          <a:lstStyle/>
          <a:p>
            <a:r>
              <a:rPr lang="es-ES" dirty="0"/>
              <a:t>Estas perdiendo oportunidades?</a:t>
            </a:r>
          </a:p>
        </p:txBody>
      </p:sp>
      <p:sp>
        <p:nvSpPr>
          <p:cNvPr id="3" name="Content Placeholder 2">
            <a:extLst>
              <a:ext uri="{FF2B5EF4-FFF2-40B4-BE49-F238E27FC236}">
                <a16:creationId xmlns:a16="http://schemas.microsoft.com/office/drawing/2014/main" id="{95E4CADB-B8C6-7484-56DE-B42CEE2F80D6}"/>
              </a:ext>
            </a:extLst>
          </p:cNvPr>
          <p:cNvSpPr>
            <a:spLocks noGrp="1"/>
          </p:cNvSpPr>
          <p:nvPr>
            <p:ph idx="1"/>
          </p:nvPr>
        </p:nvSpPr>
        <p:spPr/>
        <p:txBody>
          <a:bodyPr>
            <a:normAutofit fontScale="55000" lnSpcReduction="20000"/>
          </a:bodyPr>
          <a:lstStyle/>
          <a:p>
            <a:r>
              <a:rPr lang="es-ES" dirty="0"/>
              <a:t>1️⃣ 𝗖𝗼𝗻𝗲𝗰𝘁𝗮𝗿 𝗰𝗼𝗻 𝗵𝗲𝗮𝗱𝗵𝘂𝗻𝘁𝗲𝗿𝘀 𝘆 𝗿𝗲𝗰𝗿𝘂𝗶𝘁𝗲𝗿𝘀 especializados en ensayos clínicos.</a:t>
            </a:r>
            <a:br>
              <a:rPr lang="es-ES" dirty="0"/>
            </a:br>
            <a:br>
              <a:rPr lang="es-ES" dirty="0"/>
            </a:br>
            <a:r>
              <a:rPr lang="es-ES" dirty="0"/>
              <a:t>Envía un mensaje corto y claro, presentándote, destacando tu experiencia y ofreciendo tu ayuda.</a:t>
            </a:r>
            <a:br>
              <a:rPr lang="es-ES" dirty="0"/>
            </a:br>
            <a:br>
              <a:rPr lang="es-ES" dirty="0"/>
            </a:br>
            <a:r>
              <a:rPr lang="es-ES" dirty="0"/>
              <a:t>⚠ Siempre con respeto y sin ser invasivo.</a:t>
            </a:r>
            <a:br>
              <a:rPr lang="es-ES" dirty="0"/>
            </a:br>
            <a:br>
              <a:rPr lang="es-ES" dirty="0"/>
            </a:br>
            <a:r>
              <a:rPr lang="es-ES" dirty="0"/>
              <a:t>2️⃣ 𝗘𝗻𝘃𝗶𝗮𝗿 𝗰𝗮𝗻𝗱𝗶𝗱𝗮𝘁𝘂𝗿𝗮𝘀 𝗽𝗿𝗼𝗮𝗰𝘁𝗶𝘃𝗮𝘀</a:t>
            </a:r>
            <a:br>
              <a:rPr lang="es-ES" dirty="0"/>
            </a:br>
            <a:br>
              <a:rPr lang="es-ES" dirty="0"/>
            </a:br>
            <a:r>
              <a:rPr lang="es-ES" dirty="0"/>
              <a:t>Aunque no haya vacantes publicadas, personaliza tu CV y carta de presentación destacando cómo puedes aportar valor. ¡Las iniciativas cuentan!</a:t>
            </a:r>
            <a:br>
              <a:rPr lang="es-ES" dirty="0"/>
            </a:br>
            <a:br>
              <a:rPr lang="es-ES" dirty="0"/>
            </a:br>
            <a:r>
              <a:rPr lang="es-ES" dirty="0"/>
              <a:t>3️⃣ 𝗛𝗮𝗰𝗲𝗿 𝗻𝗲𝘁𝘄𝗼𝗿𝗸𝗶𝗻𝗴 𝗲𝗳𝗲𝗰𝘁𝗶𝘃𝗼</a:t>
            </a:r>
            <a:br>
              <a:rPr lang="es-ES" dirty="0"/>
            </a:br>
            <a:br>
              <a:rPr lang="es-ES" dirty="0"/>
            </a:br>
            <a:r>
              <a:rPr lang="es-ES" dirty="0"/>
              <a:t>Crea una red de contactos y pregunta sobre vacantes a aquellos que ya trabajan en tu área de interés. ¡Preguntando se llega lejos!</a:t>
            </a:r>
            <a:br>
              <a:rPr lang="es-ES" dirty="0"/>
            </a:br>
            <a:br>
              <a:rPr lang="es-ES" dirty="0"/>
            </a:br>
            <a:r>
              <a:rPr lang="es-ES" dirty="0"/>
              <a:t>4️⃣ 𝗦𝗼𝗹𝗶𝗰𝗶𝘁𝗮𝗿 𝗿𝗲𝗰𝗼𝗺𝗲𝗻𝗱𝗮𝗰𝗶𝗼𝗻𝗲𝘀</a:t>
            </a:r>
            <a:br>
              <a:rPr lang="es-ES" dirty="0"/>
            </a:br>
            <a:br>
              <a:rPr lang="es-ES" dirty="0"/>
            </a:br>
            <a:r>
              <a:rPr lang="es-ES" dirty="0"/>
              <a:t>Las empresas confían en las referencias. Pide a ex compañeros o conocidos que te recomienden dentro de sus empresas.</a:t>
            </a:r>
            <a:br>
              <a:rPr lang="es-ES" dirty="0"/>
            </a:br>
            <a:br>
              <a:rPr lang="es-ES" dirty="0"/>
            </a:br>
            <a:r>
              <a:rPr lang="es-ES" dirty="0"/>
              <a:t>5️⃣ 𝗦𝗲𝗴𝘂𝗶𝗿 𝗹𝗼𝘀 𝗽𝗲𝗿𝗳𝗶𝗹𝗲𝘀 𝗱𝗲 𝗹𝗮𝘀 𝗲𝗺𝗽𝗿𝗲𝘀𝗮𝘀 𝗲𝗻 𝗟𝗶𝗻𝗸𝗲𝗱𝗜𝗻</a:t>
            </a:r>
            <a:br>
              <a:rPr lang="es-ES" dirty="0"/>
            </a:br>
            <a:br>
              <a:rPr lang="es-ES" dirty="0"/>
            </a:br>
            <a:r>
              <a:rPr lang="es-ES" dirty="0"/>
              <a:t>Mantente actualizado con las ofertas que publican directamente en sus perfiles o en la sección de empleo.</a:t>
            </a:r>
          </a:p>
        </p:txBody>
      </p:sp>
      <p:pic>
        <p:nvPicPr>
          <p:cNvPr id="6" name="Picture 5">
            <a:extLst>
              <a:ext uri="{FF2B5EF4-FFF2-40B4-BE49-F238E27FC236}">
                <a16:creationId xmlns:a16="http://schemas.microsoft.com/office/drawing/2014/main" id="{7CA50B7E-5845-CA61-C878-A96151B509E2}"/>
              </a:ext>
            </a:extLst>
          </p:cNvPr>
          <p:cNvPicPr>
            <a:picLocks noChangeAspect="1"/>
          </p:cNvPicPr>
          <p:nvPr/>
        </p:nvPicPr>
        <p:blipFill>
          <a:blip r:embed="rId2"/>
          <a:stretch>
            <a:fillRect/>
          </a:stretch>
        </p:blipFill>
        <p:spPr>
          <a:xfrm>
            <a:off x="1256506" y="3055447"/>
            <a:ext cx="4060929" cy="2138140"/>
          </a:xfrm>
          <a:prstGeom prst="rect">
            <a:avLst/>
          </a:prstGeom>
        </p:spPr>
      </p:pic>
      <p:sp>
        <p:nvSpPr>
          <p:cNvPr id="7" name="TextBox 6">
            <a:extLst>
              <a:ext uri="{FF2B5EF4-FFF2-40B4-BE49-F238E27FC236}">
                <a16:creationId xmlns:a16="http://schemas.microsoft.com/office/drawing/2014/main" id="{46A843F2-EF6D-68C1-B344-38FAB97F527A}"/>
              </a:ext>
            </a:extLst>
          </p:cNvPr>
          <p:cNvSpPr txBox="1"/>
          <p:nvPr/>
        </p:nvSpPr>
        <p:spPr>
          <a:xfrm>
            <a:off x="1155273" y="5193587"/>
            <a:ext cx="3707295" cy="307777"/>
          </a:xfrm>
          <a:prstGeom prst="rect">
            <a:avLst/>
          </a:prstGeom>
          <a:noFill/>
        </p:spPr>
        <p:txBody>
          <a:bodyPr wrap="square" rtlCol="0">
            <a:spAutoFit/>
          </a:bodyPr>
          <a:lstStyle/>
          <a:p>
            <a:r>
              <a:rPr lang="es-ES" sz="1400" dirty="0"/>
              <a:t>Fuente: </a:t>
            </a:r>
            <a:r>
              <a:rPr lang="es-ES" sz="1400" dirty="0" err="1"/>
              <a:t>linkedin</a:t>
            </a:r>
            <a:r>
              <a:rPr lang="es-ES" sz="1400" dirty="0"/>
              <a:t> Miren Alonso</a:t>
            </a:r>
          </a:p>
        </p:txBody>
      </p:sp>
    </p:spTree>
    <p:extLst>
      <p:ext uri="{BB962C8B-B14F-4D97-AF65-F5344CB8AC3E}">
        <p14:creationId xmlns:p14="http://schemas.microsoft.com/office/powerpoint/2010/main" val="3910414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32DF-FA88-560A-F24F-988C12D7173E}"/>
              </a:ext>
            </a:extLst>
          </p:cNvPr>
          <p:cNvSpPr>
            <a:spLocks noGrp="1"/>
          </p:cNvSpPr>
          <p:nvPr>
            <p:ph type="title"/>
          </p:nvPr>
        </p:nvSpPr>
        <p:spPr>
          <a:xfrm>
            <a:off x="1295402" y="485175"/>
            <a:ext cx="9601196" cy="995755"/>
          </a:xfrm>
        </p:spPr>
        <p:txBody>
          <a:bodyPr/>
          <a:lstStyle/>
          <a:p>
            <a:r>
              <a:rPr lang="es-ES" dirty="0" err="1"/>
              <a:t>Linkedin</a:t>
            </a:r>
            <a:r>
              <a:rPr lang="es-ES" dirty="0"/>
              <a:t> que yo sigo</a:t>
            </a:r>
          </a:p>
        </p:txBody>
      </p:sp>
      <p:sp>
        <p:nvSpPr>
          <p:cNvPr id="3" name="TextBox 2">
            <a:extLst>
              <a:ext uri="{FF2B5EF4-FFF2-40B4-BE49-F238E27FC236}">
                <a16:creationId xmlns:a16="http://schemas.microsoft.com/office/drawing/2014/main" id="{72C5FFAD-333E-2A77-D586-8F8385B3AF6C}"/>
              </a:ext>
            </a:extLst>
          </p:cNvPr>
          <p:cNvSpPr txBox="1"/>
          <p:nvPr/>
        </p:nvSpPr>
        <p:spPr>
          <a:xfrm>
            <a:off x="894522" y="1592685"/>
            <a:ext cx="10740887" cy="4616648"/>
          </a:xfrm>
          <a:prstGeom prst="rect">
            <a:avLst/>
          </a:prstGeom>
          <a:noFill/>
        </p:spPr>
        <p:txBody>
          <a:bodyPr wrap="square" rtlCol="0">
            <a:spAutoFit/>
          </a:bodyPr>
          <a:lstStyle/>
          <a:p>
            <a:pPr marL="285750" indent="-285750">
              <a:buFont typeface="Arial" panose="020B0604020202020204" pitchFamily="34" charset="0"/>
              <a:buChar char="•"/>
            </a:pPr>
            <a:r>
              <a:rPr lang="es-ES" sz="1400" dirty="0"/>
              <a:t>Miren Alonso Navarro </a:t>
            </a:r>
            <a:r>
              <a:rPr lang="es-ES" sz="1400" dirty="0">
                <a:hlinkClick r:id="rId2" tooltip="https://www.linkedin.com/in/mirenalonsonavarro?utm_source=share&amp;utm_campaign=share_via&amp;utm_content=profile&amp;utm_medium=ios_app"/>
              </a:rPr>
              <a:t>https://www.linkedin.com/in/mirenalonsonavarro?utm_source=share&amp;utm_campaign=share_via&amp;utm_content=profile&amp;utm_medium=ios_app</a:t>
            </a:r>
            <a:endParaRPr lang="es-ES" sz="1400" dirty="0"/>
          </a:p>
          <a:p>
            <a:endParaRPr lang="es-ES" sz="1400" dirty="0"/>
          </a:p>
          <a:p>
            <a:pPr marL="285750" indent="-285750">
              <a:buFont typeface="Arial" panose="020B0604020202020204" pitchFamily="34" charset="0"/>
              <a:buChar char="•"/>
            </a:pPr>
            <a:r>
              <a:rPr lang="es-ES" sz="1400" dirty="0"/>
              <a:t>(Des) coordinando ensayos clinicos  </a:t>
            </a:r>
          </a:p>
          <a:p>
            <a:r>
              <a:rPr lang="es-ES" sz="1400" dirty="0">
                <a:hlinkClick r:id="rId3" tooltip="https://www.linkedin.com/company/descoordinandounensayoclinico/"/>
              </a:rPr>
              <a:t>https://www.linkedin.com/company/descoordinandounensayoclinico/</a:t>
            </a:r>
            <a:endParaRPr lang="es-ES" sz="1400" dirty="0"/>
          </a:p>
          <a:p>
            <a:endParaRPr lang="es-ES" sz="1400" dirty="0"/>
          </a:p>
          <a:p>
            <a:pPr marL="285750" indent="-285750">
              <a:buFont typeface="Arial" panose="020B0604020202020204" pitchFamily="34" charset="0"/>
              <a:buChar char="•"/>
            </a:pPr>
            <a:r>
              <a:rPr lang="es-ES" sz="1400" dirty="0"/>
              <a:t>Rodrigo Hernando </a:t>
            </a:r>
          </a:p>
          <a:p>
            <a:r>
              <a:rPr lang="es-ES" sz="1400" dirty="0">
                <a:hlinkClick r:id="rId4" tooltip="https://www.linkedin.com/in/rodrigohernando?utm_source=share&amp;utm_campaign=share_via&amp;utm_content=profile&amp;utm_medium=ios_app"/>
              </a:rPr>
              <a:t>https://www.linkedin.com/in/rodrigohernando?utm_source=share&amp;utm_campaign=share_via&amp;utm_content=profile&amp;utm_medium=ios_app</a:t>
            </a:r>
            <a:endParaRPr lang="es-ES" sz="1400" dirty="0"/>
          </a:p>
          <a:p>
            <a:endParaRPr lang="es-ES" sz="1400" dirty="0"/>
          </a:p>
          <a:p>
            <a:pPr marL="285750" indent="-285750">
              <a:buFont typeface="Arial" panose="020B0604020202020204" pitchFamily="34" charset="0"/>
              <a:buChar char="•"/>
            </a:pPr>
            <a:r>
              <a:rPr lang="es-ES" sz="1400" dirty="0" err="1"/>
              <a:t>Bioemprender</a:t>
            </a:r>
            <a:r>
              <a:rPr lang="es-ES" sz="1400" dirty="0"/>
              <a:t> </a:t>
            </a:r>
          </a:p>
          <a:p>
            <a:r>
              <a:rPr lang="es-ES" sz="1400" dirty="0">
                <a:hlinkClick r:id="rId5" tooltip="https://www.linkedin.com/company/bioemprender/"/>
              </a:rPr>
              <a:t>https://www.linkedin.com/company/bioemprender/</a:t>
            </a:r>
            <a:endParaRPr lang="es-ES" sz="1400" dirty="0"/>
          </a:p>
          <a:p>
            <a:endParaRPr lang="es-ES" sz="1400" dirty="0"/>
          </a:p>
          <a:p>
            <a:pPr marL="285750" indent="-285750">
              <a:buFont typeface="Arial" panose="020B0604020202020204" pitchFamily="34" charset="0"/>
              <a:buChar char="•"/>
            </a:pPr>
            <a:r>
              <a:rPr lang="es-ES" sz="1400" dirty="0"/>
              <a:t>Carlota Olmos </a:t>
            </a:r>
          </a:p>
          <a:p>
            <a:r>
              <a:rPr lang="es-ES" sz="1400" dirty="0">
                <a:hlinkClick r:id="rId6"/>
              </a:rPr>
              <a:t>https://www.linkedin.com/in/carlotaolmosgimenezin?utm_source=share&amp;utm_campaign=share_via&amp;utm_content=profile&amp;utm_medium=ios_app</a:t>
            </a:r>
            <a:endParaRPr lang="es-ES" sz="1400" dirty="0"/>
          </a:p>
          <a:p>
            <a:endParaRPr lang="es-ES" sz="1400" dirty="0"/>
          </a:p>
          <a:p>
            <a:pPr marL="285750" indent="-285750">
              <a:buFont typeface="Arial" panose="020B0604020202020204" pitchFamily="34" charset="0"/>
              <a:buChar char="•"/>
            </a:pPr>
            <a:r>
              <a:rPr lang="es-ES" sz="1400" dirty="0"/>
              <a:t>Alba Rubio Canalejas </a:t>
            </a:r>
          </a:p>
          <a:p>
            <a:r>
              <a:rPr lang="es-ES" sz="1400" dirty="0">
                <a:hlinkClick r:id="rId7" tooltip="https://www.linkedin.com/in/alba-rubio-canalejas?utm_source=share&amp;utm_campaign=share_via&amp;utm_content=profile&amp;utm_medium=ios_app"/>
              </a:rPr>
              <a:t>https://www.linkedin.com/in/alba-rubio-canalejas?utm_source=share&amp;utm_campaign=share_via&amp;utm_content=profile&amp;utm_medium=ios_app</a:t>
            </a:r>
            <a:endParaRPr lang="es-ES" sz="1400" dirty="0"/>
          </a:p>
        </p:txBody>
      </p:sp>
    </p:spTree>
    <p:extLst>
      <p:ext uri="{BB962C8B-B14F-4D97-AF65-F5344CB8AC3E}">
        <p14:creationId xmlns:p14="http://schemas.microsoft.com/office/powerpoint/2010/main" val="66359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2A4378-2D95-43EF-B95F-49D93ED1BA3C}"/>
              </a:ext>
            </a:extLst>
          </p:cNvPr>
          <p:cNvSpPr txBox="1"/>
          <p:nvPr/>
        </p:nvSpPr>
        <p:spPr>
          <a:xfrm>
            <a:off x="765423" y="461058"/>
            <a:ext cx="5018070" cy="646331"/>
          </a:xfrm>
          <a:prstGeom prst="rect">
            <a:avLst/>
          </a:prstGeom>
          <a:noFill/>
        </p:spPr>
        <p:txBody>
          <a:bodyPr wrap="square" rtlCol="0">
            <a:spAutoFit/>
          </a:bodyPr>
          <a:lstStyle/>
          <a:p>
            <a:r>
              <a:rPr lang="es-ES" sz="3600" b="1" dirty="0"/>
              <a:t>Ensayos Clínicos</a:t>
            </a:r>
            <a:endParaRPr lang="es-ES" sz="3600" dirty="0"/>
          </a:p>
        </p:txBody>
      </p:sp>
      <p:sp>
        <p:nvSpPr>
          <p:cNvPr id="8" name="Arrow: Curved Down 7">
            <a:extLst>
              <a:ext uri="{FF2B5EF4-FFF2-40B4-BE49-F238E27FC236}">
                <a16:creationId xmlns:a16="http://schemas.microsoft.com/office/drawing/2014/main" id="{0A8975A8-1ED3-4748-92C8-337ABE0BF892}"/>
              </a:ext>
            </a:extLst>
          </p:cNvPr>
          <p:cNvSpPr/>
          <p:nvPr/>
        </p:nvSpPr>
        <p:spPr>
          <a:xfrm rot="19837095">
            <a:off x="3753064" y="1044828"/>
            <a:ext cx="2608832" cy="87398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Content Placeholder 2">
            <a:extLst>
              <a:ext uri="{FF2B5EF4-FFF2-40B4-BE49-F238E27FC236}">
                <a16:creationId xmlns:a16="http://schemas.microsoft.com/office/drawing/2014/main" id="{7B7EBB12-B470-4DFC-B1C7-CCDB6C796976}"/>
              </a:ext>
            </a:extLst>
          </p:cNvPr>
          <p:cNvSpPr>
            <a:spLocks noGrp="1"/>
          </p:cNvSpPr>
          <p:nvPr>
            <p:ph idx="1"/>
          </p:nvPr>
        </p:nvSpPr>
        <p:spPr>
          <a:xfrm>
            <a:off x="5497143" y="1280929"/>
            <a:ext cx="6336515" cy="4649056"/>
          </a:xfrm>
        </p:spPr>
        <p:txBody>
          <a:bodyPr>
            <a:normAutofit fontScale="92500"/>
          </a:bodyPr>
          <a:lstStyle/>
          <a:p>
            <a:pPr>
              <a:buFont typeface="Wingdings" panose="05000000000000000000" pitchFamily="2" charset="2"/>
              <a:buChar char="ü"/>
            </a:pPr>
            <a:r>
              <a:rPr lang="es-ES" b="1" dirty="0"/>
              <a:t>Fase I: </a:t>
            </a:r>
            <a:r>
              <a:rPr lang="es-ES" dirty="0"/>
              <a:t>Probar la </a:t>
            </a:r>
            <a:r>
              <a:rPr lang="es-ES" b="1" dirty="0"/>
              <a:t>seguridad</a:t>
            </a:r>
            <a:r>
              <a:rPr lang="es-ES" dirty="0"/>
              <a:t> (toxicidad) y </a:t>
            </a:r>
            <a:r>
              <a:rPr lang="es-ES" b="1" dirty="0"/>
              <a:t>tolerancia</a:t>
            </a:r>
            <a:r>
              <a:rPr lang="es-ES" dirty="0"/>
              <a:t> del medicamento en un pequeño número de voluntarios (sanos o enfermos).</a:t>
            </a:r>
          </a:p>
          <a:p>
            <a:pPr>
              <a:buFont typeface="Wingdings" panose="05000000000000000000" pitchFamily="2" charset="2"/>
              <a:buChar char="ü"/>
            </a:pPr>
            <a:r>
              <a:rPr lang="es-ES" b="1" dirty="0"/>
              <a:t>Fase II</a:t>
            </a:r>
            <a:r>
              <a:rPr lang="es-ES" dirty="0"/>
              <a:t>: Evaluar </a:t>
            </a:r>
            <a:r>
              <a:rPr lang="es-ES" b="1" dirty="0"/>
              <a:t>eficacia</a:t>
            </a:r>
            <a:r>
              <a:rPr lang="es-ES" dirty="0"/>
              <a:t> y seguridad del medicamento contra una enfermedad concreta en un número más amplio de sujetos.</a:t>
            </a:r>
          </a:p>
          <a:p>
            <a:pPr>
              <a:buFont typeface="Wingdings" panose="05000000000000000000" pitchFamily="2" charset="2"/>
              <a:buChar char="ü"/>
            </a:pPr>
            <a:r>
              <a:rPr lang="es-ES" b="1" dirty="0"/>
              <a:t>Fase III</a:t>
            </a:r>
            <a:r>
              <a:rPr lang="es-ES" dirty="0"/>
              <a:t>: Se busca </a:t>
            </a:r>
            <a:r>
              <a:rPr lang="es-ES" b="1" dirty="0"/>
              <a:t>confirmar los resultados </a:t>
            </a:r>
            <a:r>
              <a:rPr lang="es-ES" dirty="0"/>
              <a:t>de las dos fases anteriores con un mayor número de sujetos.</a:t>
            </a:r>
          </a:p>
          <a:p>
            <a:pPr>
              <a:buFont typeface="Wingdings" panose="05000000000000000000" pitchFamily="2" charset="2"/>
              <a:buChar char="ü"/>
            </a:pPr>
            <a:r>
              <a:rPr lang="es-ES" b="1" dirty="0"/>
              <a:t>Fase IV</a:t>
            </a:r>
            <a:r>
              <a:rPr lang="es-ES" dirty="0"/>
              <a:t>: </a:t>
            </a:r>
            <a:r>
              <a:rPr lang="es-ES" b="1" dirty="0"/>
              <a:t>Analiza comportamiento </a:t>
            </a:r>
            <a:r>
              <a:rPr lang="es-ES" dirty="0"/>
              <a:t>del medicamento ya en el mercado.</a:t>
            </a:r>
          </a:p>
          <a:p>
            <a:pPr marL="0" indent="0">
              <a:buNone/>
            </a:pPr>
            <a:endParaRPr lang="es-ES" dirty="0"/>
          </a:p>
        </p:txBody>
      </p:sp>
      <p:sp>
        <p:nvSpPr>
          <p:cNvPr id="4" name="TextBox 3">
            <a:extLst>
              <a:ext uri="{FF2B5EF4-FFF2-40B4-BE49-F238E27FC236}">
                <a16:creationId xmlns:a16="http://schemas.microsoft.com/office/drawing/2014/main" id="{E95C8D2B-9B74-4134-9CE0-CF8EE44293DD}"/>
              </a:ext>
            </a:extLst>
          </p:cNvPr>
          <p:cNvSpPr txBox="1"/>
          <p:nvPr/>
        </p:nvSpPr>
        <p:spPr>
          <a:xfrm>
            <a:off x="1185182" y="2502581"/>
            <a:ext cx="4178552" cy="3108543"/>
          </a:xfrm>
          <a:prstGeom prst="rect">
            <a:avLst/>
          </a:prstGeom>
          <a:noFill/>
        </p:spPr>
        <p:txBody>
          <a:bodyPr wrap="square" rtlCol="0">
            <a:spAutoFit/>
          </a:bodyPr>
          <a:lstStyle/>
          <a:p>
            <a:pPr algn="ctr"/>
            <a:r>
              <a:rPr lang="es-ES" sz="2800" dirty="0"/>
              <a:t>Son estudios de investigación con voluntarios sanos o pacientes que aprueban la eficacia y la seguridad de un nuevo medicamento.</a:t>
            </a:r>
          </a:p>
        </p:txBody>
      </p:sp>
    </p:spTree>
    <p:extLst>
      <p:ext uri="{BB962C8B-B14F-4D97-AF65-F5344CB8AC3E}">
        <p14:creationId xmlns:p14="http://schemas.microsoft.com/office/powerpoint/2010/main" val="35486037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3" name="Picture 2" descr="A picture containing text, businesscard&#10;&#10;Description automatically generated">
            <a:extLst>
              <a:ext uri="{FF2B5EF4-FFF2-40B4-BE49-F238E27FC236}">
                <a16:creationId xmlns:a16="http://schemas.microsoft.com/office/drawing/2014/main" id="{B4691776-1835-43DB-ADDF-4BB1AA608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78" y="483584"/>
            <a:ext cx="3829066" cy="3846160"/>
          </a:xfrm>
          <a:prstGeom prst="flowChartConnector">
            <a:avLst/>
          </a:prstGeom>
        </p:spPr>
      </p:pic>
      <p:pic>
        <p:nvPicPr>
          <p:cNvPr id="4" name="Picture 3" descr="A picture containing text, clipart&#10;&#10;Description automatically generated">
            <a:extLst>
              <a:ext uri="{FF2B5EF4-FFF2-40B4-BE49-F238E27FC236}">
                <a16:creationId xmlns:a16="http://schemas.microsoft.com/office/drawing/2014/main" id="{5C7FB72D-D06A-441A-98F9-3EFACB6F7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425" y="890391"/>
            <a:ext cx="7221340" cy="3542970"/>
          </a:xfrm>
          <a:prstGeom prst="roundRect">
            <a:avLst/>
          </a:prstGeom>
        </p:spPr>
      </p:pic>
      <p:pic>
        <p:nvPicPr>
          <p:cNvPr id="5" name="Picture 4" descr="A group of people&#10;&#10;Description automatically generated with low confidence">
            <a:extLst>
              <a:ext uri="{FF2B5EF4-FFF2-40B4-BE49-F238E27FC236}">
                <a16:creationId xmlns:a16="http://schemas.microsoft.com/office/drawing/2014/main" id="{DA61AA97-4CF0-403C-A0D7-BA9A0CE35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349" y="3213243"/>
            <a:ext cx="5113746" cy="2863697"/>
          </a:xfrm>
          <a:prstGeom prst="round2SameRect">
            <a:avLst/>
          </a:prstGeom>
        </p:spPr>
      </p:pic>
    </p:spTree>
    <p:extLst>
      <p:ext uri="{BB962C8B-B14F-4D97-AF65-F5344CB8AC3E}">
        <p14:creationId xmlns:p14="http://schemas.microsoft.com/office/powerpoint/2010/main" val="2339118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1">
            <a:extLst>
              <a:ext uri="{FF2B5EF4-FFF2-40B4-BE49-F238E27FC236}">
                <a16:creationId xmlns:a16="http://schemas.microsoft.com/office/drawing/2014/main" id="{23648852-8130-40D7-914F-1BA82DC27A95}"/>
              </a:ext>
            </a:extLst>
          </p:cNvPr>
          <p:cNvSpPr>
            <a:spLocks noGrp="1"/>
          </p:cNvSpPr>
          <p:nvPr>
            <p:ph type="title"/>
          </p:nvPr>
        </p:nvSpPr>
        <p:spPr>
          <a:xfrm>
            <a:off x="3317562" y="903445"/>
            <a:ext cx="4809297" cy="858103"/>
          </a:xfrm>
        </p:spPr>
        <p:txBody>
          <a:bodyPr anchor="b">
            <a:normAutofit/>
          </a:bodyPr>
          <a:lstStyle/>
          <a:p>
            <a:r>
              <a:rPr lang="es-ES" sz="4000" b="1" dirty="0">
                <a:solidFill>
                  <a:schemeClr val="tx1"/>
                </a:solidFill>
              </a:rPr>
              <a:t>Bibliografía</a:t>
            </a:r>
          </a:p>
        </p:txBody>
      </p:sp>
      <p:sp>
        <p:nvSpPr>
          <p:cNvPr id="4" name="Content Placeholder 2">
            <a:extLst>
              <a:ext uri="{FF2B5EF4-FFF2-40B4-BE49-F238E27FC236}">
                <a16:creationId xmlns:a16="http://schemas.microsoft.com/office/drawing/2014/main" id="{DE5B5285-F91F-484E-AA49-6A4AF26FAAA3}"/>
              </a:ext>
            </a:extLst>
          </p:cNvPr>
          <p:cNvSpPr>
            <a:spLocks noGrp="1"/>
          </p:cNvSpPr>
          <p:nvPr>
            <p:ph idx="1"/>
          </p:nvPr>
        </p:nvSpPr>
        <p:spPr>
          <a:xfrm>
            <a:off x="1068404" y="1886552"/>
            <a:ext cx="10124772" cy="3918556"/>
          </a:xfrm>
        </p:spPr>
        <p:txBody>
          <a:bodyPr anchor="ctr">
            <a:normAutofit/>
          </a:bodyPr>
          <a:lstStyle/>
          <a:p>
            <a:pPr algn="just">
              <a:buFont typeface="Wingdings" panose="05000000000000000000" pitchFamily="2" charset="2"/>
              <a:buChar char="ü"/>
            </a:pPr>
            <a:r>
              <a:rPr lang="es-ES" b="0" i="0" u="sng" strike="noStrike" baseline="0" dirty="0">
                <a:solidFill>
                  <a:schemeClr val="tx1"/>
                </a:solidFill>
                <a:hlinkClick r:id="rId3">
                  <a:extLst>
                    <a:ext uri="{A12FA001-AC4F-418D-AE19-62706E023703}">
                      <ahyp:hlinkClr xmlns:ahyp="http://schemas.microsoft.com/office/drawing/2018/hyperlinkcolor" val="tx"/>
                    </a:ext>
                  </a:extLst>
                </a:hlinkClick>
              </a:rPr>
              <a:t>https://www.aemps.gob.es</a:t>
            </a:r>
            <a:endParaRPr lang="es-ES" b="0" i="0" u="sng" strike="noStrike" baseline="0" dirty="0">
              <a:solidFill>
                <a:schemeClr val="tx1"/>
              </a:solidFill>
            </a:endParaRPr>
          </a:p>
          <a:p>
            <a:pPr algn="just">
              <a:buFont typeface="Wingdings" panose="05000000000000000000" pitchFamily="2" charset="2"/>
              <a:buChar char="ü"/>
            </a:pPr>
            <a:r>
              <a:rPr lang="es-ES" dirty="0">
                <a:solidFill>
                  <a:schemeClr val="tx1"/>
                </a:solidFill>
                <a:hlinkClick r:id="rId4">
                  <a:extLst>
                    <a:ext uri="{A12FA001-AC4F-418D-AE19-62706E023703}">
                      <ahyp:hlinkClr xmlns:ahyp="http://schemas.microsoft.com/office/drawing/2018/hyperlinkcolor" val="tx"/>
                    </a:ext>
                  </a:extLst>
                </a:hlinkClick>
              </a:rPr>
              <a:t>https://www.farmaindustria.es</a:t>
            </a:r>
            <a:r>
              <a:rPr lang="es-ES" dirty="0">
                <a:solidFill>
                  <a:schemeClr val="tx1"/>
                </a:solidFill>
              </a:rPr>
              <a:t> </a:t>
            </a:r>
          </a:p>
          <a:p>
            <a:pPr algn="just">
              <a:buFont typeface="Wingdings" panose="05000000000000000000" pitchFamily="2" charset="2"/>
              <a:buChar char="ü"/>
            </a:pPr>
            <a:r>
              <a:rPr lang="es-ES" dirty="0">
                <a:solidFill>
                  <a:schemeClr val="tx1"/>
                </a:solidFill>
                <a:hlinkClick r:id="rId5">
                  <a:extLst>
                    <a:ext uri="{A12FA001-AC4F-418D-AE19-62706E023703}">
                      <ahyp:hlinkClr xmlns:ahyp="http://schemas.microsoft.com/office/drawing/2018/hyperlinkcolor" val="tx"/>
                    </a:ext>
                  </a:extLst>
                </a:hlinkClick>
              </a:rPr>
              <a:t>https://www.ema.europa.eu</a:t>
            </a:r>
            <a:endParaRPr lang="es-ES" dirty="0">
              <a:solidFill>
                <a:schemeClr val="tx1"/>
              </a:solidFill>
            </a:endParaRPr>
          </a:p>
          <a:p>
            <a:pPr algn="just">
              <a:buFont typeface="Wingdings" panose="05000000000000000000" pitchFamily="2" charset="2"/>
              <a:buChar char="ü"/>
            </a:pPr>
            <a:r>
              <a:rPr lang="es-ES" b="0" i="0" u="none" strike="noStrike" baseline="0" dirty="0">
                <a:solidFill>
                  <a:schemeClr val="tx1"/>
                </a:solidFill>
                <a:hlinkClick r:id="rId6">
                  <a:extLst>
                    <a:ext uri="{A12FA001-AC4F-418D-AE19-62706E023703}">
                      <ahyp:hlinkClr xmlns:ahyp="http://schemas.microsoft.com/office/drawing/2018/hyperlinkcolor" val="tx"/>
                    </a:ext>
                  </a:extLst>
                </a:hlinkClick>
              </a:rPr>
              <a:t>https://database.ich.org/sites/default/files/E6_R2_Addendum.pdf</a:t>
            </a:r>
            <a:endParaRPr lang="es-ES" dirty="0">
              <a:solidFill>
                <a:schemeClr val="tx1"/>
              </a:solidFill>
            </a:endParaRPr>
          </a:p>
          <a:p>
            <a:pPr algn="just">
              <a:buFont typeface="Wingdings" panose="05000000000000000000" pitchFamily="2" charset="2"/>
              <a:buChar char="ü"/>
            </a:pPr>
            <a:r>
              <a:rPr lang="es-ES" dirty="0">
                <a:solidFill>
                  <a:schemeClr val="tx1"/>
                </a:solidFill>
                <a:hlinkClick r:id="rId7">
                  <a:extLst>
                    <a:ext uri="{A12FA001-AC4F-418D-AE19-62706E023703}">
                      <ahyp:hlinkClr xmlns:ahyp="http://schemas.microsoft.com/office/drawing/2018/hyperlinkcolor" val="tx"/>
                    </a:ext>
                  </a:extLst>
                </a:hlinkClick>
              </a:rPr>
              <a:t>https://www.youtube.com/watch?v=PrQDYNk4CU0</a:t>
            </a:r>
            <a:endParaRPr lang="es-ES" dirty="0">
              <a:solidFill>
                <a:schemeClr val="tx1"/>
              </a:solidFill>
            </a:endParaRPr>
          </a:p>
          <a:p>
            <a:pPr algn="just">
              <a:buFont typeface="Wingdings" panose="05000000000000000000" pitchFamily="2" charset="2"/>
              <a:buChar char="ü"/>
            </a:pPr>
            <a:r>
              <a:rPr lang="es-ES" dirty="0">
                <a:solidFill>
                  <a:schemeClr val="tx1"/>
                </a:solidFill>
                <a:hlinkClick r:id="rId8">
                  <a:extLst>
                    <a:ext uri="{A12FA001-AC4F-418D-AE19-62706E023703}">
                      <ahyp:hlinkClr xmlns:ahyp="http://schemas.microsoft.com/office/drawing/2018/hyperlinkcolor" val="tx"/>
                    </a:ext>
                  </a:extLst>
                </a:hlinkClick>
              </a:rPr>
              <a:t>https://www.youtube.com/watch?v=n4Gj6xeim_E</a:t>
            </a:r>
            <a:r>
              <a:rPr lang="es-ES" dirty="0">
                <a:solidFill>
                  <a:schemeClr val="tx1"/>
                </a:solidFill>
              </a:rPr>
              <a:t> </a:t>
            </a:r>
          </a:p>
          <a:p>
            <a:pPr algn="just">
              <a:buFont typeface="Wingdings" panose="05000000000000000000" pitchFamily="2" charset="2"/>
              <a:buChar char="ü"/>
            </a:pPr>
            <a:r>
              <a:rPr lang="es-ES" dirty="0">
                <a:solidFill>
                  <a:schemeClr val="tx1"/>
                </a:solidFill>
                <a:hlinkClick r:id="rId9">
                  <a:extLst>
                    <a:ext uri="{A12FA001-AC4F-418D-AE19-62706E023703}">
                      <ahyp:hlinkClr xmlns:ahyp="http://schemas.microsoft.com/office/drawing/2018/hyperlinkcolor" val="tx"/>
                    </a:ext>
                  </a:extLst>
                </a:hlinkClick>
              </a:rPr>
              <a:t>https://www.youtube.com/watch?v=c4aKN3_EfDU</a:t>
            </a:r>
            <a:r>
              <a:rPr lang="es-ES" dirty="0">
                <a:solidFill>
                  <a:schemeClr val="tx1"/>
                </a:solidFill>
              </a:rPr>
              <a:t> </a:t>
            </a:r>
            <a:endParaRPr lang="es-ES" sz="1600" dirty="0"/>
          </a:p>
        </p:txBody>
      </p:sp>
    </p:spTree>
    <p:extLst>
      <p:ext uri="{BB962C8B-B14F-4D97-AF65-F5344CB8AC3E}">
        <p14:creationId xmlns:p14="http://schemas.microsoft.com/office/powerpoint/2010/main" val="2871649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a:extLst>
              <a:ext uri="{FF2B5EF4-FFF2-40B4-BE49-F238E27FC236}">
                <a16:creationId xmlns:a16="http://schemas.microsoft.com/office/drawing/2014/main" id="{219347DC-CD2E-4890-B967-9641B2204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 name="Title 1">
            <a:extLst>
              <a:ext uri="{FF2B5EF4-FFF2-40B4-BE49-F238E27FC236}">
                <a16:creationId xmlns:a16="http://schemas.microsoft.com/office/drawing/2014/main" id="{C6D31801-73BC-45F6-9039-3B8B98FB561D}"/>
              </a:ext>
            </a:extLst>
          </p:cNvPr>
          <p:cNvSpPr>
            <a:spLocks noGrp="1"/>
          </p:cNvSpPr>
          <p:nvPr>
            <p:ph type="title"/>
          </p:nvPr>
        </p:nvSpPr>
        <p:spPr>
          <a:xfrm>
            <a:off x="1295402" y="375956"/>
            <a:ext cx="9601196" cy="1303867"/>
          </a:xfrm>
        </p:spPr>
        <p:txBody>
          <a:bodyPr/>
          <a:lstStyle/>
          <a:p>
            <a:r>
              <a:rPr lang="es-ES" b="1" dirty="0"/>
              <a:t>Diferentes tipos de EC</a:t>
            </a:r>
          </a:p>
        </p:txBody>
      </p:sp>
      <p:sp>
        <p:nvSpPr>
          <p:cNvPr id="7" name="Content Placeholder 2">
            <a:extLst>
              <a:ext uri="{FF2B5EF4-FFF2-40B4-BE49-F238E27FC236}">
                <a16:creationId xmlns:a16="http://schemas.microsoft.com/office/drawing/2014/main" id="{43841294-F17E-4C77-A02A-493C389D0D29}"/>
              </a:ext>
            </a:extLst>
          </p:cNvPr>
          <p:cNvSpPr>
            <a:spLocks noGrp="1"/>
          </p:cNvSpPr>
          <p:nvPr>
            <p:ph idx="1"/>
          </p:nvPr>
        </p:nvSpPr>
        <p:spPr>
          <a:xfrm>
            <a:off x="982590" y="2340835"/>
            <a:ext cx="10223643" cy="2849116"/>
          </a:xfrm>
        </p:spPr>
        <p:txBody>
          <a:bodyPr>
            <a:normAutofit fontScale="92500" lnSpcReduction="10000"/>
          </a:bodyPr>
          <a:lstStyle/>
          <a:p>
            <a:pPr algn="just">
              <a:buFont typeface="Wingdings" panose="05000000000000000000" pitchFamily="2" charset="2"/>
              <a:buChar char="ü"/>
            </a:pPr>
            <a:r>
              <a:rPr lang="es-ES" dirty="0"/>
              <a:t>Ensayos </a:t>
            </a:r>
            <a:r>
              <a:rPr lang="es-ES" b="1" dirty="0"/>
              <a:t>abiertos</a:t>
            </a:r>
          </a:p>
          <a:p>
            <a:pPr algn="just">
              <a:buFont typeface="Wingdings" panose="05000000000000000000" pitchFamily="2" charset="2"/>
              <a:buChar char="ü"/>
            </a:pPr>
            <a:r>
              <a:rPr lang="es-ES" dirty="0"/>
              <a:t>Ensayos </a:t>
            </a:r>
            <a:r>
              <a:rPr lang="es-ES" b="1" dirty="0"/>
              <a:t>simple ciego</a:t>
            </a:r>
          </a:p>
          <a:p>
            <a:pPr algn="just">
              <a:buFont typeface="Wingdings" panose="05000000000000000000" pitchFamily="2" charset="2"/>
              <a:buChar char="ü"/>
            </a:pPr>
            <a:r>
              <a:rPr lang="es-ES" dirty="0"/>
              <a:t>Ensayos </a:t>
            </a:r>
            <a:r>
              <a:rPr lang="es-ES" b="1" dirty="0"/>
              <a:t>doble ciego</a:t>
            </a:r>
            <a:endParaRPr lang="es-ES" sz="2400" b="1" i="1" dirty="0"/>
          </a:p>
          <a:p>
            <a:pPr marL="0" indent="0" algn="just">
              <a:buNone/>
            </a:pPr>
            <a:r>
              <a:rPr lang="es-ES" sz="2400" b="1" dirty="0"/>
              <a:t>S</a:t>
            </a:r>
            <a:r>
              <a:rPr lang="es-ES" sz="2400" b="1" u="none" strike="noStrike" baseline="0" dirty="0"/>
              <a:t>imple ciego </a:t>
            </a:r>
            <a:r>
              <a:rPr lang="es-ES" sz="2400" u="none" strike="noStrike" baseline="0" dirty="0"/>
              <a:t>significa que los sujetos desconocen el tr</a:t>
            </a:r>
            <a:r>
              <a:rPr lang="es-ES" sz="2400" dirty="0"/>
              <a:t>atamien</a:t>
            </a:r>
            <a:r>
              <a:rPr lang="es-ES" sz="2400" u="none" strike="noStrike" baseline="0" dirty="0"/>
              <a:t>to asignado y </a:t>
            </a:r>
            <a:r>
              <a:rPr lang="es-ES" sz="2400" b="1" u="none" strike="noStrike" baseline="0" dirty="0"/>
              <a:t>doble ciego </a:t>
            </a:r>
            <a:r>
              <a:rPr lang="es-ES" sz="2400" u="none" strike="noStrike" baseline="0" dirty="0"/>
              <a:t>hace referencia a los sujetos, el investigador, el monitor y, en algunos casos los que analizan los datos desconocen la asignación del tratamiento.</a:t>
            </a:r>
          </a:p>
          <a:p>
            <a:pPr marL="0" indent="0" algn="just">
              <a:buNone/>
            </a:pPr>
            <a:endParaRPr lang="es-ES" sz="2400" i="1" dirty="0"/>
          </a:p>
          <a:p>
            <a:pPr marL="0" indent="0" algn="just">
              <a:buNone/>
            </a:pPr>
            <a:endParaRPr lang="es-ES" sz="2400" dirty="0"/>
          </a:p>
        </p:txBody>
      </p:sp>
    </p:spTree>
    <p:extLst>
      <p:ext uri="{BB962C8B-B14F-4D97-AF65-F5344CB8AC3E}">
        <p14:creationId xmlns:p14="http://schemas.microsoft.com/office/powerpoint/2010/main" val="28230903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ASES">
            <a:hlinkClick r:id="" action="ppaction://media"/>
            <a:extLst>
              <a:ext uri="{FF2B5EF4-FFF2-40B4-BE49-F238E27FC236}">
                <a16:creationId xmlns:a16="http://schemas.microsoft.com/office/drawing/2014/main" id="{FFA59AA0-33D0-4C09-B432-012DE18B3D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677"/>
            <a:ext cx="12196763" cy="6855323"/>
          </a:xfrm>
          <a:prstGeom prst="rect">
            <a:avLst/>
          </a:prstGeom>
        </p:spPr>
      </p:pic>
    </p:spTree>
    <p:extLst>
      <p:ext uri="{BB962C8B-B14F-4D97-AF65-F5344CB8AC3E}">
        <p14:creationId xmlns:p14="http://schemas.microsoft.com/office/powerpoint/2010/main" val="15687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6CB29-9B20-0E5D-4F8B-B7531D6F6B5C}"/>
              </a:ext>
            </a:extLst>
          </p:cNvPr>
          <p:cNvSpPr>
            <a:spLocks noGrp="1"/>
          </p:cNvSpPr>
          <p:nvPr>
            <p:ph type="title"/>
          </p:nvPr>
        </p:nvSpPr>
        <p:spPr/>
        <p:txBody>
          <a:bodyPr/>
          <a:lstStyle/>
          <a:p>
            <a:r>
              <a:rPr lang="es-ES" dirty="0"/>
              <a:t>¿Qué es la Farmacovigilancia?</a:t>
            </a:r>
          </a:p>
        </p:txBody>
      </p:sp>
      <p:sp>
        <p:nvSpPr>
          <p:cNvPr id="3" name="Marcador de contenido 2">
            <a:extLst>
              <a:ext uri="{FF2B5EF4-FFF2-40B4-BE49-F238E27FC236}">
                <a16:creationId xmlns:a16="http://schemas.microsoft.com/office/drawing/2014/main" id="{63A0ED2B-6584-2AFB-9D1A-3C50B644E30E}"/>
              </a:ext>
            </a:extLst>
          </p:cNvPr>
          <p:cNvSpPr>
            <a:spLocks noGrp="1"/>
          </p:cNvSpPr>
          <p:nvPr>
            <p:ph idx="1"/>
          </p:nvPr>
        </p:nvSpPr>
        <p:spPr/>
        <p:txBody>
          <a:bodyPr/>
          <a:lstStyle/>
          <a:p>
            <a:pPr algn="just"/>
            <a:r>
              <a:rPr lang="es-ES" dirty="0"/>
              <a:t>La OMS define "Farmacovigilancia" (FV) como la ciencia y las actividades relativas a la </a:t>
            </a:r>
            <a:r>
              <a:rPr lang="es-ES" u="sng" dirty="0"/>
              <a:t>detección, evaluación, comprensión y prevención</a:t>
            </a:r>
            <a:r>
              <a:rPr lang="es-ES" dirty="0"/>
              <a:t> de los efectos adversos de los medicamentos o cualquier otro problema relacionado con ellos. </a:t>
            </a:r>
            <a:endParaRPr lang="es-ES"/>
          </a:p>
          <a:p>
            <a:pPr algn="just">
              <a:buSzPct val="114999"/>
            </a:pPr>
            <a:r>
              <a:rPr lang="es-ES" dirty="0"/>
              <a:t>Es una </a:t>
            </a:r>
            <a:r>
              <a:rPr lang="es-ES" b="1" dirty="0"/>
              <a:t>responsabilidad compartida</a:t>
            </a:r>
            <a:r>
              <a:rPr lang="es-ES" dirty="0"/>
              <a:t> entre todos los agentes que usan el medicamento: el titular de autorización de comercialización (TAC), las autoridades sanitarias, los profesionales sanitarios y los pacientes/consumidores. </a:t>
            </a:r>
          </a:p>
        </p:txBody>
      </p:sp>
    </p:spTree>
    <p:extLst>
      <p:ext uri="{BB962C8B-B14F-4D97-AF65-F5344CB8AC3E}">
        <p14:creationId xmlns:p14="http://schemas.microsoft.com/office/powerpoint/2010/main" val="2258791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E085F-3A16-1A4D-7F98-9EC327A76CC6}"/>
            </a:ext>
          </a:extLst>
        </p:cNvPr>
        <p:cNvGrpSpPr/>
        <p:nvPr/>
      </p:nvGrpSpPr>
      <p:grpSpPr>
        <a:xfrm>
          <a:off x="0" y="0"/>
          <a:ext cx="0" cy="0"/>
          <a:chOff x="0" y="0"/>
          <a:chExt cx="0" cy="0"/>
        </a:xfrm>
      </p:grpSpPr>
      <p:pic>
        <p:nvPicPr>
          <p:cNvPr id="17" name="Picture 10">
            <a:extLst>
              <a:ext uri="{FF2B5EF4-FFF2-40B4-BE49-F238E27FC236}">
                <a16:creationId xmlns:a16="http://schemas.microsoft.com/office/drawing/2014/main" id="{52C296AF-D059-EDDF-25DB-0D4C35A2EF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F0A53BBA-A4A3-BC8F-364E-FA19F4DCE3E5}"/>
              </a:ext>
            </a:extLst>
          </p:cNvPr>
          <p:cNvSpPr>
            <a:spLocks noGrp="1"/>
          </p:cNvSpPr>
          <p:nvPr>
            <p:ph type="title"/>
          </p:nvPr>
        </p:nvSpPr>
        <p:spPr>
          <a:xfrm>
            <a:off x="-1025887" y="2781938"/>
            <a:ext cx="9946893" cy="1097765"/>
          </a:xfrm>
        </p:spPr>
        <p:txBody>
          <a:bodyPr vert="horz" lIns="91440" tIns="45720" rIns="91440" bIns="45720" rtlCol="0" anchor="ctr">
            <a:normAutofit fontScale="90000"/>
          </a:bodyPr>
          <a:lstStyle/>
          <a:p>
            <a:r>
              <a:rPr lang="en-US" sz="3600" b="1" dirty="0"/>
              <a:t>¿Por </a:t>
            </a:r>
            <a:r>
              <a:rPr lang="en-US" sz="3600" b="1" dirty="0" err="1"/>
              <a:t>qué</a:t>
            </a:r>
            <a:r>
              <a:rPr lang="en-US" sz="3600" b="1" dirty="0"/>
              <a:t> </a:t>
            </a:r>
            <a:r>
              <a:rPr lang="en-US" sz="3600" b="1" dirty="0" err="1"/>
              <a:t>necesitamos</a:t>
            </a:r>
            <a:r>
              <a:rPr lang="en-US" sz="3600" b="1" dirty="0"/>
              <a:t> </a:t>
            </a:r>
            <a:br>
              <a:rPr lang="en-US" sz="3600" b="1" dirty="0"/>
            </a:br>
            <a:r>
              <a:rPr lang="en-US" sz="3600" b="1" dirty="0"/>
              <a:t>Ensayos Clínicos y </a:t>
            </a:r>
            <a:br>
              <a:rPr lang="en-US" sz="3600" b="1" dirty="0"/>
            </a:br>
            <a:r>
              <a:rPr lang="en-US" sz="3600" b="1" dirty="0" err="1"/>
              <a:t>Farmaco</a:t>
            </a:r>
            <a:r>
              <a:rPr lang="en-US" sz="3600" b="1" dirty="0"/>
              <a:t> </a:t>
            </a:r>
            <a:r>
              <a:rPr lang="en-US" sz="3600" b="1" dirty="0" err="1"/>
              <a:t>Vigilancia</a:t>
            </a:r>
            <a:r>
              <a:rPr lang="en-US" sz="3600" b="1" dirty="0"/>
              <a:t>? </a:t>
            </a:r>
          </a:p>
        </p:txBody>
      </p:sp>
      <p:pic>
        <p:nvPicPr>
          <p:cNvPr id="3" name="Picture 2" descr="A picture containing text, businesscard&#10;&#10;Description automatically generated">
            <a:extLst>
              <a:ext uri="{FF2B5EF4-FFF2-40B4-BE49-F238E27FC236}">
                <a16:creationId xmlns:a16="http://schemas.microsoft.com/office/drawing/2014/main" id="{B27C328A-2EE6-E57D-0094-7524F28A2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160" y="1686219"/>
            <a:ext cx="3829066" cy="3846160"/>
          </a:xfrm>
          <a:prstGeom prst="flowChartConnector">
            <a:avLst/>
          </a:prstGeom>
        </p:spPr>
      </p:pic>
    </p:spTree>
    <p:extLst>
      <p:ext uri="{BB962C8B-B14F-4D97-AF65-F5344CB8AC3E}">
        <p14:creationId xmlns:p14="http://schemas.microsoft.com/office/powerpoint/2010/main" val="374266664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c9bec58-8084-492e-8360-0e1cfe36408c}" enabled="1" method="Standard" siteId="{f35a6974-607f-47d4-82d7-ff31d7dc53a5}" contentBits="0" removed="0"/>
</clbl:labelList>
</file>

<file path=docProps/app.xml><?xml version="1.0" encoding="utf-8"?>
<Properties xmlns="http://schemas.openxmlformats.org/officeDocument/2006/extended-properties" xmlns:vt="http://schemas.openxmlformats.org/officeDocument/2006/docPropsVTypes">
  <Template/>
  <TotalTime>0</TotalTime>
  <Words>3343</Words>
  <Application>Microsoft Office PowerPoint</Application>
  <PresentationFormat>Widescreen</PresentationFormat>
  <Paragraphs>272</Paragraphs>
  <Slides>51</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Century Schoolbook</vt:lpstr>
      <vt:lpstr>Roboto</vt:lpstr>
      <vt:lpstr>Wingdings</vt:lpstr>
      <vt:lpstr>Organic</vt:lpstr>
      <vt:lpstr>PowerPoint Presentation</vt:lpstr>
      <vt:lpstr>¿Qué son los Ensayos Clínicos? ¿Qué es la Farmaco Vigilancia? </vt:lpstr>
      <vt:lpstr>Desarrollo de un medicamento</vt:lpstr>
      <vt:lpstr>Desarrollo de un medicamento:  Pasos a seguir</vt:lpstr>
      <vt:lpstr>PowerPoint Presentation</vt:lpstr>
      <vt:lpstr>Diferentes tipos de EC</vt:lpstr>
      <vt:lpstr>PowerPoint Presentation</vt:lpstr>
      <vt:lpstr>¿Qué es la Farmacovigilancia?</vt:lpstr>
      <vt:lpstr>¿Por qué necesitamos  Ensayos Clínicos y  Farmaco Vigilancia? </vt:lpstr>
      <vt:lpstr>PowerPoint Presentation</vt:lpstr>
      <vt:lpstr>PowerPoint Presentation</vt:lpstr>
      <vt:lpstr>PowerPoint Presentation</vt:lpstr>
      <vt:lpstr>PowerPoint Presentation</vt:lpstr>
      <vt:lpstr>PowerPoint Presentation</vt:lpstr>
      <vt:lpstr>PowerPoint Presentation</vt:lpstr>
      <vt:lpstr>Historia... ¿cuándo aparece la FV?</vt:lpstr>
      <vt:lpstr>Objetivos</vt:lpstr>
      <vt:lpstr>¿En que consiste el trabajo de Desirée en FV?</vt:lpstr>
      <vt:lpstr>¿Qué información se debe notificar? </vt:lpstr>
      <vt:lpstr>Tipos de reacciones adversas</vt:lpstr>
      <vt:lpstr>PowerPoint Presentation</vt:lpstr>
      <vt:lpstr>Información mínima necesaria  </vt:lpstr>
      <vt:lpstr>Posibles fuentes de información de FV</vt:lpstr>
      <vt:lpstr>De Laboratorio a FV</vt:lpstr>
      <vt:lpstr>¿Qué hay en linkedin?– Farmacovigilancia </vt:lpstr>
      <vt:lpstr>¿Que hace Lorena trabajando en ensayos clinicos</vt:lpstr>
      <vt:lpstr>¿Quién participa dentro de los EC?</vt:lpstr>
      <vt:lpstr>¿Qué puestos hay en el hospital?</vt:lpstr>
      <vt:lpstr>¿Quién participa dentro de los EC?</vt:lpstr>
      <vt:lpstr>¿Qué hace un SC ?</vt:lpstr>
      <vt:lpstr>¿Qué es una CRO? </vt:lpstr>
      <vt:lpstr>¿Qué puestos ofrecen el sponsor/CRO? </vt:lpstr>
      <vt:lpstr>¿Qué hace un CRA en el hospital? </vt:lpstr>
      <vt:lpstr>PowerPoint Presentation</vt:lpstr>
      <vt:lpstr>PowerPoint Presentation</vt:lpstr>
      <vt:lpstr>PowerPoint Presentation</vt:lpstr>
      <vt:lpstr>Vendors </vt:lpstr>
      <vt:lpstr>Otras salidas profesionales</vt:lpstr>
      <vt:lpstr>¿Que perfil se está buscando?</vt:lpstr>
      <vt:lpstr>Medical Affers </vt:lpstr>
      <vt:lpstr>Diferencias MSL y Ventas</vt:lpstr>
      <vt:lpstr>¿Qué hay en linkedin?- MSL</vt:lpstr>
      <vt:lpstr>PowerPoint Presentation</vt:lpstr>
      <vt:lpstr>¿Qué hay en linkedin?- Medical Editor/Writter </vt:lpstr>
      <vt:lpstr>¿Qué hay en linkedin?- Regulatory Affairs</vt:lpstr>
      <vt:lpstr>¿Qué hay en linkedin?– Market Access</vt:lpstr>
      <vt:lpstr>Consejos </vt:lpstr>
      <vt:lpstr>Estas perdiendo oportunidades?</vt:lpstr>
      <vt:lpstr>Linkedin que yo sigo</vt:lpstr>
      <vt:lpstr>PowerPoint Presentation</vt:lpstr>
      <vt:lpstr>Bibliografía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Martinez Jimenez, Remedios</dc:creator>
  <cp:lastModifiedBy>Torres, Lorena</cp:lastModifiedBy>
  <cp:revision>531</cp:revision>
  <dcterms:created xsi:type="dcterms:W3CDTF">2021-11-07T16:44:20Z</dcterms:created>
  <dcterms:modified xsi:type="dcterms:W3CDTF">2026-03-17T09:07:50Z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9bec58-8084-492e-8360-0e1cfe36408c_Enabled">
    <vt:lpwstr>true</vt:lpwstr>
  </property>
  <property fmtid="{D5CDD505-2E9C-101B-9397-08002B2CF9AE}" pid="3" name="MSIP_Label_3c9bec58-8084-492e-8360-0e1cfe36408c_SetDate">
    <vt:lpwstr>2021-11-07T16:44:29Z</vt:lpwstr>
  </property>
  <property fmtid="{D5CDD505-2E9C-101B-9397-08002B2CF9AE}" pid="4" name="MSIP_Label_3c9bec58-8084-492e-8360-0e1cfe36408c_Method">
    <vt:lpwstr>Standard</vt:lpwstr>
  </property>
  <property fmtid="{D5CDD505-2E9C-101B-9397-08002B2CF9AE}" pid="5" name="MSIP_Label_3c9bec58-8084-492e-8360-0e1cfe36408c_Name">
    <vt:lpwstr>Not Protected -Pilot</vt:lpwstr>
  </property>
  <property fmtid="{D5CDD505-2E9C-101B-9397-08002B2CF9AE}" pid="6" name="MSIP_Label_3c9bec58-8084-492e-8360-0e1cfe36408c_SiteId">
    <vt:lpwstr>f35a6974-607f-47d4-82d7-ff31d7dc53a5</vt:lpwstr>
  </property>
  <property fmtid="{D5CDD505-2E9C-101B-9397-08002B2CF9AE}" pid="7" name="MSIP_Label_3c9bec58-8084-492e-8360-0e1cfe36408c_ActionId">
    <vt:lpwstr>9ff0ee0b-81fd-48b4-a171-484af672959d</vt:lpwstr>
  </property>
  <property fmtid="{D5CDD505-2E9C-101B-9397-08002B2CF9AE}" pid="8" name="MSIP_Label_3c9bec58-8084-492e-8360-0e1cfe36408c_ContentBits">
    <vt:lpwstr>0</vt:lpwstr>
  </property>
</Properties>
</file>